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5"/>
  </p:notesMasterIdLst>
  <p:sldIdLst>
    <p:sldId id="377" r:id="rId3"/>
    <p:sldId id="378" r:id="rId4"/>
    <p:sldId id="430" r:id="rId5"/>
    <p:sldId id="397" r:id="rId6"/>
    <p:sldId id="380" r:id="rId7"/>
    <p:sldId id="444" r:id="rId8"/>
    <p:sldId id="398" r:id="rId9"/>
    <p:sldId id="441" r:id="rId10"/>
    <p:sldId id="445" r:id="rId11"/>
    <p:sldId id="446" r:id="rId12"/>
    <p:sldId id="399" r:id="rId13"/>
    <p:sldId id="442" r:id="rId14"/>
    <p:sldId id="456" r:id="rId15"/>
    <p:sldId id="457" r:id="rId16"/>
    <p:sldId id="458" r:id="rId17"/>
    <p:sldId id="400" r:id="rId18"/>
    <p:sldId id="443" r:id="rId19"/>
    <p:sldId id="463" r:id="rId20"/>
    <p:sldId id="464" r:id="rId21"/>
    <p:sldId id="465" r:id="rId22"/>
    <p:sldId id="466" r:id="rId23"/>
    <p:sldId id="396"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3"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CFC6C"/>
    <a:srgbClr val="2F53A3"/>
    <a:srgbClr val="00A8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86" d="100"/>
          <a:sy n="86" d="100"/>
        </p:scale>
        <p:origin x="533" y="62"/>
      </p:cViewPr>
      <p:guideLst>
        <p:guide orient="horz" pos="533"/>
        <p:guide pos="384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9703F5-0138-450D-A6BD-DC5C6A6ED044}" type="datetimeFigureOut">
              <a:rPr lang="zh-CN" altLang="en-US" smtClean="0"/>
              <a:t>2024/12/23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D147A7-BF6D-42E7-B7EA-E357C4FC46C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8" name="页脚占位符 7"/>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4" name="页脚占位符 3"/>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3" name="页脚占位符 2"/>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0" y="6356353"/>
            <a:ext cx="2844800" cy="365125"/>
          </a:xfrm>
          <a:prstGeom prst="rect">
            <a:avLst/>
          </a:prstGeom>
        </p:spPr>
        <p:txBody>
          <a:bodyPr/>
          <a:lstStyle/>
          <a:p>
            <a:fld id="{530820CF-B880-4189-942D-D702A7CBA730}" type="datetimeFigureOut">
              <a:rPr lang="zh-CN" altLang="en-US" smtClean="0"/>
              <a:t>2024/12/23</a:t>
            </a:fld>
            <a:endParaRPr lang="zh-CN" altLang="en-US"/>
          </a:p>
        </p:txBody>
      </p:sp>
      <p:sp>
        <p:nvSpPr>
          <p:cNvPr id="6" name="页脚占位符 5"/>
          <p:cNvSpPr>
            <a:spLocks noGrp="1"/>
          </p:cNvSpPr>
          <p:nvPr>
            <p:ph type="ftr" sz="quarter" idx="11"/>
          </p:nvPr>
        </p:nvSpPr>
        <p:spPr>
          <a:xfrm>
            <a:off x="4165600" y="6356353"/>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819819" y="6356353"/>
            <a:ext cx="2844800" cy="365125"/>
          </a:xfrm>
          <a:prstGeom prst="rect">
            <a:avLst/>
          </a:prstGeom>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5" y="283"/>
            <a:ext cx="12192000" cy="6857434"/>
          </a:xfrm>
          <a:prstGeom prst="rect">
            <a:avLst/>
          </a:prstGeom>
        </p:spPr>
      </p:pic>
      <p:sp>
        <p:nvSpPr>
          <p:cNvPr id="3" name="椭圆 2"/>
          <p:cNvSpPr/>
          <p:nvPr/>
        </p:nvSpPr>
        <p:spPr>
          <a:xfrm>
            <a:off x="7869276" y="4449478"/>
            <a:ext cx="425511" cy="438809"/>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4" name="椭圆 3"/>
          <p:cNvSpPr/>
          <p:nvPr/>
        </p:nvSpPr>
        <p:spPr>
          <a:xfrm>
            <a:off x="2636164" y="3178495"/>
            <a:ext cx="749633" cy="773059"/>
          </a:xfrm>
          <a:prstGeom prst="ellipse">
            <a:avLst/>
          </a:prstGeom>
          <a:solidFill>
            <a:schemeClr val="bg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 name="椭圆 4"/>
          <p:cNvSpPr/>
          <p:nvPr/>
        </p:nvSpPr>
        <p:spPr>
          <a:xfrm>
            <a:off x="7498804" y="3684786"/>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 name="椭圆 5"/>
          <p:cNvSpPr/>
          <p:nvPr/>
        </p:nvSpPr>
        <p:spPr>
          <a:xfrm>
            <a:off x="8696173" y="4263217"/>
            <a:ext cx="225405" cy="232449"/>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 name="椭圆 6"/>
          <p:cNvSpPr/>
          <p:nvPr/>
        </p:nvSpPr>
        <p:spPr>
          <a:xfrm>
            <a:off x="8386504" y="2564907"/>
            <a:ext cx="373792" cy="38547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 name="椭圆 7"/>
          <p:cNvSpPr/>
          <p:nvPr/>
        </p:nvSpPr>
        <p:spPr>
          <a:xfrm>
            <a:off x="7078889" y="2621410"/>
            <a:ext cx="1202074" cy="1239638"/>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 name="椭圆 8"/>
          <p:cNvSpPr/>
          <p:nvPr/>
        </p:nvSpPr>
        <p:spPr>
          <a:xfrm>
            <a:off x="4113637" y="2279908"/>
            <a:ext cx="1603055" cy="1653151"/>
          </a:xfrm>
          <a:prstGeom prst="ellipse">
            <a:avLst/>
          </a:prstGeom>
          <a:solidFill>
            <a:schemeClr val="bg1">
              <a:alpha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0" name="椭圆 9"/>
          <p:cNvSpPr/>
          <p:nvPr/>
        </p:nvSpPr>
        <p:spPr>
          <a:xfrm>
            <a:off x="6744072" y="4638968"/>
            <a:ext cx="316830" cy="326732"/>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 name="椭圆 10"/>
          <p:cNvSpPr/>
          <p:nvPr/>
        </p:nvSpPr>
        <p:spPr>
          <a:xfrm>
            <a:off x="8760299" y="3429000"/>
            <a:ext cx="455017" cy="46923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 name="椭圆 11"/>
          <p:cNvSpPr/>
          <p:nvPr/>
        </p:nvSpPr>
        <p:spPr>
          <a:xfrm>
            <a:off x="8760299" y="278093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3" name="椭圆 12"/>
          <p:cNvSpPr/>
          <p:nvPr/>
        </p:nvSpPr>
        <p:spPr>
          <a:xfrm>
            <a:off x="5944168" y="4561540"/>
            <a:ext cx="633692" cy="653495"/>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4" name="椭圆 13"/>
          <p:cNvSpPr/>
          <p:nvPr/>
        </p:nvSpPr>
        <p:spPr>
          <a:xfrm>
            <a:off x="3385797" y="2700254"/>
            <a:ext cx="787327" cy="81193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5" name="椭圆 14"/>
          <p:cNvSpPr/>
          <p:nvPr/>
        </p:nvSpPr>
        <p:spPr>
          <a:xfrm>
            <a:off x="3587824" y="3292844"/>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6" name="椭圆 15"/>
          <p:cNvSpPr/>
          <p:nvPr/>
        </p:nvSpPr>
        <p:spPr>
          <a:xfrm>
            <a:off x="9302756" y="3459605"/>
            <a:ext cx="249628" cy="257429"/>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7" name="椭圆 16"/>
          <p:cNvSpPr/>
          <p:nvPr/>
        </p:nvSpPr>
        <p:spPr>
          <a:xfrm>
            <a:off x="5527060" y="4489083"/>
            <a:ext cx="441166" cy="454953"/>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8" name="椭圆 17"/>
          <p:cNvSpPr/>
          <p:nvPr/>
        </p:nvSpPr>
        <p:spPr>
          <a:xfrm>
            <a:off x="5735963" y="2135892"/>
            <a:ext cx="1603055" cy="1653151"/>
          </a:xfrm>
          <a:prstGeom prst="ellipse">
            <a:avLst/>
          </a:prstGeom>
          <a:gradFill>
            <a:gsLst>
              <a:gs pos="0">
                <a:schemeClr val="bg1">
                  <a:alpha val="70000"/>
                </a:schemeClr>
              </a:gs>
              <a:gs pos="34000">
                <a:schemeClr val="bg1">
                  <a:alpha val="50000"/>
                </a:schemeClr>
              </a:gs>
              <a:gs pos="100000">
                <a:schemeClr val="bg2">
                  <a:lumMod val="40000"/>
                  <a:lumOff val="60000"/>
                  <a:alpha val="0"/>
                </a:schemeClr>
              </a:gs>
            </a:gsLst>
            <a:path path="shap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9" name="椭圆 18"/>
          <p:cNvSpPr/>
          <p:nvPr/>
        </p:nvSpPr>
        <p:spPr>
          <a:xfrm>
            <a:off x="5628814" y="1916835"/>
            <a:ext cx="632203" cy="651959"/>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0" name="椭圆 19"/>
          <p:cNvSpPr/>
          <p:nvPr/>
        </p:nvSpPr>
        <p:spPr>
          <a:xfrm>
            <a:off x="4957427" y="4357676"/>
            <a:ext cx="831375" cy="857356"/>
          </a:xfrm>
          <a:prstGeom prst="ellipse">
            <a:avLst/>
          </a:prstGeom>
          <a:solidFill>
            <a:schemeClr val="bg1">
              <a:alpha val="3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1" name="椭圆 20"/>
          <p:cNvSpPr/>
          <p:nvPr/>
        </p:nvSpPr>
        <p:spPr>
          <a:xfrm>
            <a:off x="6817938" y="1982714"/>
            <a:ext cx="762170" cy="78598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2" name="椭圆 21"/>
          <p:cNvSpPr/>
          <p:nvPr/>
        </p:nvSpPr>
        <p:spPr>
          <a:xfrm>
            <a:off x="8760299" y="386105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 name="椭圆 22"/>
          <p:cNvSpPr/>
          <p:nvPr/>
        </p:nvSpPr>
        <p:spPr>
          <a:xfrm>
            <a:off x="1919539" y="3068960"/>
            <a:ext cx="374945" cy="386662"/>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 name="椭圆 23"/>
          <p:cNvSpPr/>
          <p:nvPr/>
        </p:nvSpPr>
        <p:spPr>
          <a:xfrm>
            <a:off x="6349800" y="3219271"/>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 name="椭圆 24"/>
          <p:cNvSpPr/>
          <p:nvPr/>
        </p:nvSpPr>
        <p:spPr>
          <a:xfrm>
            <a:off x="6816083" y="4278931"/>
            <a:ext cx="166325" cy="171523"/>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 name="椭圆 25"/>
          <p:cNvSpPr/>
          <p:nvPr/>
        </p:nvSpPr>
        <p:spPr>
          <a:xfrm>
            <a:off x="2135563" y="3150103"/>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 name="椭圆 26"/>
          <p:cNvSpPr/>
          <p:nvPr/>
        </p:nvSpPr>
        <p:spPr>
          <a:xfrm>
            <a:off x="7323376" y="4153717"/>
            <a:ext cx="182278" cy="187974"/>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 name="椭圆 27"/>
          <p:cNvSpPr/>
          <p:nvPr/>
        </p:nvSpPr>
        <p:spPr>
          <a:xfrm>
            <a:off x="3798099" y="3896404"/>
            <a:ext cx="821356" cy="847023"/>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9" name="椭圆 28"/>
          <p:cNvSpPr/>
          <p:nvPr/>
        </p:nvSpPr>
        <p:spPr>
          <a:xfrm>
            <a:off x="8339852" y="3425212"/>
            <a:ext cx="492455" cy="50784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0" name="椭圆 29"/>
          <p:cNvSpPr/>
          <p:nvPr/>
        </p:nvSpPr>
        <p:spPr>
          <a:xfrm>
            <a:off x="7968208" y="3327072"/>
            <a:ext cx="504056" cy="519808"/>
          </a:xfrm>
          <a:prstGeom prst="ellipse">
            <a:avLst/>
          </a:prstGeom>
          <a:solidFill>
            <a:schemeClr val="bg1">
              <a:alpha val="3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1" name="椭圆 30"/>
          <p:cNvSpPr/>
          <p:nvPr/>
        </p:nvSpPr>
        <p:spPr>
          <a:xfrm>
            <a:off x="9610580" y="314097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2" name="椭圆 31"/>
          <p:cNvSpPr/>
          <p:nvPr/>
        </p:nvSpPr>
        <p:spPr>
          <a:xfrm>
            <a:off x="3583245" y="3742246"/>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33" name="椭圆 32"/>
          <p:cNvSpPr/>
          <p:nvPr/>
        </p:nvSpPr>
        <p:spPr>
          <a:xfrm>
            <a:off x="7349819" y="4348687"/>
            <a:ext cx="742073" cy="765262"/>
          </a:xfrm>
          <a:prstGeom prst="ellipse">
            <a:avLst/>
          </a:prstGeom>
          <a:solidFill>
            <a:schemeClr val="bg1">
              <a:alpha val="5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4" name="椭圆 33"/>
          <p:cNvSpPr/>
          <p:nvPr/>
        </p:nvSpPr>
        <p:spPr>
          <a:xfrm>
            <a:off x="2777904" y="2308968"/>
            <a:ext cx="585736" cy="60404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5" name="椭圆 34"/>
          <p:cNvSpPr/>
          <p:nvPr/>
        </p:nvSpPr>
        <p:spPr>
          <a:xfrm>
            <a:off x="5308675" y="3032369"/>
            <a:ext cx="787327" cy="81193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6" name="椭圆 35"/>
          <p:cNvSpPr/>
          <p:nvPr/>
        </p:nvSpPr>
        <p:spPr>
          <a:xfrm>
            <a:off x="8088680" y="4111302"/>
            <a:ext cx="455592" cy="469829"/>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7" name="椭圆 36"/>
          <p:cNvSpPr/>
          <p:nvPr/>
        </p:nvSpPr>
        <p:spPr>
          <a:xfrm>
            <a:off x="5015883" y="3216012"/>
            <a:ext cx="1603055" cy="1653151"/>
          </a:xfrm>
          <a:prstGeom prst="ellipse">
            <a:avLst/>
          </a:prstGeom>
          <a:solidFill>
            <a:schemeClr val="bg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38" name="椭圆 37"/>
          <p:cNvSpPr/>
          <p:nvPr/>
        </p:nvSpPr>
        <p:spPr>
          <a:xfrm>
            <a:off x="10390042" y="3034944"/>
            <a:ext cx="242462" cy="250040"/>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4536486" y="4639085"/>
            <a:ext cx="378676" cy="390510"/>
            <a:chOff x="3743294" y="2295586"/>
            <a:chExt cx="370428" cy="370428"/>
          </a:xfrm>
        </p:grpSpPr>
        <p:sp>
          <p:nvSpPr>
            <p:cNvPr id="40" name="椭圆 39"/>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椭圆 41"/>
          <p:cNvSpPr/>
          <p:nvPr/>
        </p:nvSpPr>
        <p:spPr>
          <a:xfrm>
            <a:off x="6042661" y="3891926"/>
            <a:ext cx="720080" cy="742581"/>
          </a:xfrm>
          <a:prstGeom prst="ellipse">
            <a:avLst/>
          </a:prstGeom>
          <a:solidFill>
            <a:schemeClr val="bg1">
              <a:alpha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grpSp>
        <p:nvGrpSpPr>
          <p:cNvPr id="43" name="组合 42"/>
          <p:cNvGrpSpPr/>
          <p:nvPr/>
        </p:nvGrpSpPr>
        <p:grpSpPr>
          <a:xfrm>
            <a:off x="9408368" y="3501008"/>
            <a:ext cx="484924" cy="500078"/>
            <a:chOff x="3743294" y="2295586"/>
            <a:chExt cx="370428" cy="370428"/>
          </a:xfrm>
        </p:grpSpPr>
        <p:sp>
          <p:nvSpPr>
            <p:cNvPr id="44" name="椭圆 43"/>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p:cNvSpPr/>
          <p:nvPr/>
        </p:nvSpPr>
        <p:spPr>
          <a:xfrm>
            <a:off x="4641438" y="3672264"/>
            <a:ext cx="518458" cy="534659"/>
          </a:xfrm>
          <a:prstGeom prst="ellipse">
            <a:avLst/>
          </a:pr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47" name="椭圆 46"/>
          <p:cNvSpPr/>
          <p:nvPr/>
        </p:nvSpPr>
        <p:spPr>
          <a:xfrm>
            <a:off x="6945694" y="3326392"/>
            <a:ext cx="518458" cy="534659"/>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grpSp>
        <p:nvGrpSpPr>
          <p:cNvPr id="48" name="组合 47"/>
          <p:cNvGrpSpPr/>
          <p:nvPr/>
        </p:nvGrpSpPr>
        <p:grpSpPr>
          <a:xfrm>
            <a:off x="5242091" y="1810810"/>
            <a:ext cx="242461" cy="250038"/>
            <a:chOff x="3743294" y="2295586"/>
            <a:chExt cx="370428" cy="370428"/>
          </a:xfrm>
        </p:grpSpPr>
        <p:sp>
          <p:nvSpPr>
            <p:cNvPr id="49" name="椭圆 48"/>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p:cNvSpPr/>
          <p:nvPr/>
        </p:nvSpPr>
        <p:spPr>
          <a:xfrm>
            <a:off x="7896200" y="2318280"/>
            <a:ext cx="518458" cy="534659"/>
          </a:xfrm>
          <a:prstGeom prst="ellipse">
            <a:avLst/>
          </a:prstGeom>
          <a:solidFill>
            <a:schemeClr val="bg1">
              <a:alpha val="1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2" name="椭圆 51"/>
          <p:cNvSpPr/>
          <p:nvPr/>
        </p:nvSpPr>
        <p:spPr>
          <a:xfrm>
            <a:off x="4089644" y="1783182"/>
            <a:ext cx="741088" cy="764247"/>
          </a:xfrm>
          <a:prstGeom prst="ellipse">
            <a:avLst/>
          </a:prstGeom>
          <a:gradFill>
            <a:gsLst>
              <a:gs pos="0">
                <a:schemeClr val="bg1"/>
              </a:gs>
              <a:gs pos="34000">
                <a:schemeClr val="bg1"/>
              </a:gs>
              <a:gs pos="100000">
                <a:schemeClr val="bg2">
                  <a:lumMod val="40000"/>
                  <a:lumOff val="60000"/>
                  <a:alpha val="0"/>
                </a:schemeClr>
              </a:gs>
            </a:gsLst>
            <a:path path="shape">
              <a:fillToRect l="50000" t="50000" r="50000" b="50000"/>
            </a:path>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3" name="椭圆 52"/>
          <p:cNvSpPr/>
          <p:nvPr/>
        </p:nvSpPr>
        <p:spPr>
          <a:xfrm>
            <a:off x="6096000" y="1556792"/>
            <a:ext cx="626222" cy="645792"/>
          </a:xfrm>
          <a:prstGeom prst="ellipse">
            <a:avLst/>
          </a:prstGeom>
          <a:gradFill>
            <a:gsLst>
              <a:gs pos="0">
                <a:schemeClr val="bg1">
                  <a:alpha val="80000"/>
                </a:schemeClr>
              </a:gs>
              <a:gs pos="65000">
                <a:schemeClr val="bg1">
                  <a:alpha val="60000"/>
                </a:schemeClr>
              </a:gs>
              <a:gs pos="100000">
                <a:schemeClr val="bg2">
                  <a:lumMod val="40000"/>
                  <a:lumOff val="60000"/>
                  <a:alpha val="0"/>
                </a:schemeClr>
              </a:gs>
            </a:gsLst>
            <a:path path="shape">
              <a:fillToRect l="50000" t="50000" r="50000" b="50000"/>
            </a:path>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4" name="椭圆 53"/>
          <p:cNvSpPr/>
          <p:nvPr/>
        </p:nvSpPr>
        <p:spPr>
          <a:xfrm>
            <a:off x="7032107" y="4406456"/>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5" name="椭圆 54"/>
          <p:cNvSpPr/>
          <p:nvPr/>
        </p:nvSpPr>
        <p:spPr>
          <a:xfrm>
            <a:off x="6550221" y="4566963"/>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6" name="椭圆 55"/>
          <p:cNvSpPr/>
          <p:nvPr/>
        </p:nvSpPr>
        <p:spPr>
          <a:xfrm>
            <a:off x="4799859" y="4350939"/>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7" name="椭圆 56"/>
          <p:cNvSpPr/>
          <p:nvPr/>
        </p:nvSpPr>
        <p:spPr>
          <a:xfrm>
            <a:off x="4583832" y="4295420"/>
            <a:ext cx="193486" cy="199532"/>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8" name="椭圆 57"/>
          <p:cNvSpPr/>
          <p:nvPr/>
        </p:nvSpPr>
        <p:spPr>
          <a:xfrm>
            <a:off x="5015880" y="4090954"/>
            <a:ext cx="182278" cy="187974"/>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9" name="椭圆 58"/>
          <p:cNvSpPr/>
          <p:nvPr/>
        </p:nvSpPr>
        <p:spPr>
          <a:xfrm>
            <a:off x="1559496" y="3140968"/>
            <a:ext cx="218376" cy="22520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0" name="椭圆 59"/>
          <p:cNvSpPr/>
          <p:nvPr/>
        </p:nvSpPr>
        <p:spPr>
          <a:xfrm>
            <a:off x="7639615" y="1844409"/>
            <a:ext cx="497025" cy="5125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1" name="椭圆 60"/>
          <p:cNvSpPr/>
          <p:nvPr/>
        </p:nvSpPr>
        <p:spPr>
          <a:xfrm>
            <a:off x="8040216" y="2042406"/>
            <a:ext cx="297190" cy="306477"/>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2" name="椭圆 61"/>
          <p:cNvSpPr/>
          <p:nvPr/>
        </p:nvSpPr>
        <p:spPr>
          <a:xfrm>
            <a:off x="9302758" y="2420888"/>
            <a:ext cx="239153" cy="246626"/>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3" name="椭圆 62"/>
          <p:cNvSpPr/>
          <p:nvPr/>
        </p:nvSpPr>
        <p:spPr>
          <a:xfrm>
            <a:off x="2734860" y="3540257"/>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4" name="椭圆 63"/>
          <p:cNvSpPr/>
          <p:nvPr/>
        </p:nvSpPr>
        <p:spPr>
          <a:xfrm>
            <a:off x="3730714" y="2463650"/>
            <a:ext cx="294939" cy="304156"/>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65" name="椭圆 64"/>
          <p:cNvSpPr/>
          <p:nvPr/>
        </p:nvSpPr>
        <p:spPr>
          <a:xfrm>
            <a:off x="5373114" y="2147303"/>
            <a:ext cx="442967" cy="45681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7" name="TextBox 66"/>
          <p:cNvSpPr txBox="1"/>
          <p:nvPr/>
        </p:nvSpPr>
        <p:spPr>
          <a:xfrm>
            <a:off x="1089660" y="2801878"/>
            <a:ext cx="10508005" cy="707886"/>
          </a:xfrm>
          <a:prstGeom prst="rect">
            <a:avLst/>
          </a:prstGeom>
          <a:noFill/>
          <a:ln>
            <a:noFill/>
          </a:ln>
          <a:effectLst>
            <a:outerShdw blurRad="38100" dist="50800" dir="2700000" algn="ctr">
              <a:srgbClr val="000000">
                <a:alpha val="50000"/>
              </a:srgbClr>
            </a:outerShdw>
          </a:effectLst>
          <a:scene3d>
            <a:camera prst="orthographicFront">
              <a:rot lat="0" lon="0" rev="0"/>
            </a:camera>
            <a:lightRig rig="glow" dir="t">
              <a:rot lat="0" lon="0" rev="4800000"/>
            </a:lightRig>
          </a:scene3d>
          <a:sp3d prstMaterial="matte">
            <a:bevelT w="127000" h="63500"/>
          </a:sp3d>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l"/>
            <a:r>
              <a:rPr lang="zh-CN" altLang="en-US" sz="4000" b="1" kern="0" spc="-500" dirty="0">
                <a:ln w="11430">
                  <a:gradFill flip="none" rotWithShape="1">
                    <a:gsLst>
                      <a:gs pos="0">
                        <a:srgbClr val="FFFFFF"/>
                      </a:gs>
                      <a:gs pos="16000">
                        <a:schemeClr val="tx1">
                          <a:lumMod val="50000"/>
                          <a:lumOff val="50000"/>
                        </a:schemeClr>
                      </a:gs>
                      <a:gs pos="17999">
                        <a:srgbClr val="FFFFFF"/>
                      </a:gs>
                      <a:gs pos="42000">
                        <a:schemeClr val="bg1">
                          <a:lumMod val="95000"/>
                        </a:schemeClr>
                      </a:gs>
                      <a:gs pos="53000">
                        <a:srgbClr val="CFCFCF"/>
                      </a:gs>
                      <a:gs pos="66000">
                        <a:srgbClr val="CFCFCF"/>
                      </a:gs>
                      <a:gs pos="75999">
                        <a:schemeClr val="tx1">
                          <a:lumMod val="50000"/>
                          <a:lumOff val="50000"/>
                        </a:schemeClr>
                      </a:gs>
                      <a:gs pos="78999">
                        <a:srgbClr val="FFFFFF"/>
                      </a:gs>
                      <a:gs pos="100000">
                        <a:srgbClr val="7F7F7F"/>
                      </a:gs>
                    </a:gsLst>
                    <a:lin ang="5400000" scaled="0"/>
                    <a:tileRect/>
                  </a:gradFill>
                </a:ln>
                <a:gradFill flip="none" rotWithShape="1">
                  <a:gsLst>
                    <a:gs pos="0">
                      <a:srgbClr val="FF6600"/>
                    </a:gs>
                    <a:gs pos="25000">
                      <a:srgbClr val="FF6600"/>
                    </a:gs>
                    <a:gs pos="50000">
                      <a:srgbClr val="FFC000"/>
                    </a:gs>
                    <a:gs pos="75000">
                      <a:srgbClr val="FFFF00"/>
                    </a:gs>
                    <a:gs pos="100000">
                      <a:srgbClr val="FFCC00"/>
                    </a:gs>
                  </a:gsLst>
                  <a:lin ang="16200000" scaled="1"/>
                  <a:tileRect/>
                </a:gradFill>
                <a:effectLst>
                  <a:outerShdw algn="tl">
                    <a:srgbClr val="000000">
                      <a:alpha val="30000"/>
                    </a:srgbClr>
                  </a:outerShdw>
                </a:effectLst>
                <a:latin typeface="华文行楷" pitchFamily="2" charset="-122"/>
                <a:ea typeface="华文行楷" pitchFamily="2" charset="-122"/>
              </a:rPr>
              <a:t>二十届三中全会：深化改革与现代化建设的关键节点</a:t>
            </a:r>
          </a:p>
        </p:txBody>
      </p:sp>
      <p:sp>
        <p:nvSpPr>
          <p:cNvPr id="68" name="TextBox 67"/>
          <p:cNvSpPr txBox="1"/>
          <p:nvPr/>
        </p:nvSpPr>
        <p:spPr>
          <a:xfrm>
            <a:off x="3149078" y="3684650"/>
            <a:ext cx="5205271" cy="1200329"/>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400" b="1" spc="3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组长：闻颖琦</a:t>
            </a:r>
          </a:p>
          <a:p>
            <a:r>
              <a:rPr lang="zh-CN" altLang="en-US" sz="2400" b="1" spc="3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组员：郑安阳 王冲 赵滨齐 付旭 </a:t>
            </a:r>
          </a:p>
          <a:p>
            <a:r>
              <a:rPr lang="zh-CN" altLang="en-US" sz="2400" b="1" spc="3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anose="020B0503020204020204" charset="-122"/>
                <a:ea typeface="微软雅黑" panose="020B0503020204020204" charset="-122"/>
              </a:rPr>
              <a:t>         金嘉维 傅子骏 陈昊天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9050811" y="4516979"/>
            <a:ext cx="3013123" cy="2104318"/>
          </a:xfrm>
          <a:prstGeom prst="rect">
            <a:avLst/>
          </a:prstGeom>
        </p:spPr>
      </p:pic>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193800" y="278765"/>
            <a:ext cx="980503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二十届三中全会对国际地位的提升</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63352" y="2097953"/>
            <a:ext cx="4244859" cy="3046988"/>
          </a:xfrm>
          <a:prstGeom prst="rect">
            <a:avLst/>
          </a:prstGeom>
          <a:noFill/>
        </p:spPr>
        <p:txBody>
          <a:bodyPr wrap="square">
            <a:spAutoFit/>
          </a:bodyPr>
          <a:lstStyle/>
          <a:p>
            <a:pPr indent="540000"/>
            <a:r>
              <a:rPr lang="zh-CN" altLang="en-US" sz="1600" dirty="0"/>
              <a:t>二十届三中全会对国际地位的提升具有重要意义。会议提出，要提升中国在国际事务中的话语权与影响力。中国将进一步积极参与全球治理，推动构建人类命运共同体，为解决全球性问题提供中国方案和中国智慧。</a:t>
            </a:r>
          </a:p>
          <a:p>
            <a:pPr indent="540000"/>
            <a:r>
              <a:rPr lang="zh-CN" altLang="en-US" sz="1600" dirty="0"/>
              <a:t>对外开放的新举措与合作模式也是会议的重要议题。会议强调，要进一步扩大对外开放，推动形成全面开放新格局。中国将进一步放宽市场准入，优化营商环境，吸引外资，推动贸易和投资自由化便利化，与世界各国共享发展机遇，实现互利共赢。</a:t>
            </a:r>
          </a:p>
          <a:p>
            <a:endParaRPr lang="zh-CN" altLang="en-US" sz="1600" dirty="0"/>
          </a:p>
        </p:txBody>
      </p:sp>
      <p:pic>
        <p:nvPicPr>
          <p:cNvPr id="24" name="图片 23"/>
          <p:cNvPicPr>
            <a:picLocks noChangeAspect="1"/>
          </p:cNvPicPr>
          <p:nvPr/>
        </p:nvPicPr>
        <p:blipFill>
          <a:blip r:embed="rId4"/>
          <a:stretch>
            <a:fillRect/>
          </a:stretch>
        </p:blipFill>
        <p:spPr>
          <a:xfrm>
            <a:off x="4679128" y="1710737"/>
            <a:ext cx="5766514" cy="4005967"/>
          </a:xfrm>
          <a:prstGeom prst="rect">
            <a:avLst/>
          </a:prstGeom>
        </p:spPr>
      </p:pic>
      <p:pic>
        <p:nvPicPr>
          <p:cNvPr id="22" name="图片 21"/>
          <p:cNvPicPr>
            <a:picLocks noChangeAspect="1"/>
          </p:cNvPicPr>
          <p:nvPr/>
        </p:nvPicPr>
        <p:blipFill>
          <a:blip r:embed="rId5"/>
          <a:stretch>
            <a:fillRect/>
          </a:stretch>
        </p:blipFill>
        <p:spPr>
          <a:xfrm rot="15281406">
            <a:off x="9996161" y="1645254"/>
            <a:ext cx="2005349" cy="165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7" name="平行四边形 56"/>
          <p:cNvSpPr/>
          <p:nvPr/>
        </p:nvSpPr>
        <p:spPr>
          <a:xfrm>
            <a:off x="4300762" y="3491836"/>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3436668" y="3491836"/>
            <a:ext cx="720000" cy="541414"/>
            <a:chOff x="2344716" y="2060848"/>
            <a:chExt cx="720000" cy="541414"/>
          </a:xfrm>
        </p:grpSpPr>
        <p:sp>
          <p:nvSpPr>
            <p:cNvPr id="55" name="平行四边形 54"/>
            <p:cNvSpPr/>
            <p:nvPr/>
          </p:nvSpPr>
          <p:spPr>
            <a:xfrm>
              <a:off x="2344716" y="2060848"/>
              <a:ext cx="7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2397600" y="21060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p:nvPr/>
        </p:nvCxnSpPr>
        <p:spPr>
          <a:xfrm>
            <a:off x="3216320" y="3477428"/>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071664" y="4029924"/>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560000">
            <a:off x="3055944" y="3784454"/>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4560000">
            <a:off x="3646643" y="3784454"/>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4560000">
            <a:off x="8129423" y="3784454"/>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sp>
        <p:nvSpPr>
          <p:cNvPr id="19" name="平行四边形 18"/>
          <p:cNvSpPr/>
          <p:nvPr/>
        </p:nvSpPr>
        <p:spPr>
          <a:xfrm>
            <a:off x="4332272" y="3527892"/>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sym typeface="+mn-ea"/>
              </a:rPr>
              <a:t>二十届三中全会的影响</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5768" y="3544188"/>
            <a:ext cx="432000" cy="432000"/>
          </a:xfrm>
          <a:prstGeom prst="rect">
            <a:avLst/>
          </a:prstGeom>
          <a:effectLst>
            <a:outerShdw blurRad="38100" dist="25400" dir="2700000" algn="tl" rotWithShape="0">
              <a:prstClr val="black">
                <a:alpha val="70000"/>
              </a:prstClr>
            </a:outerShdw>
          </a:effectLst>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r="12176" b="4284"/>
          <a:stretch>
            <a:fillRect/>
          </a:stretch>
        </p:blipFill>
        <p:spPr>
          <a:xfrm>
            <a:off x="11079292" y="5782888"/>
            <a:ext cx="1115616" cy="10698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301750" y="278130"/>
            <a:ext cx="958786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二十届三中全会的影响</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635" y="1196975"/>
            <a:ext cx="6101080" cy="5661025"/>
          </a:xfrm>
          <a:prstGeom prst="rect">
            <a:avLst/>
          </a:prstGeom>
          <a:noFill/>
          <a:ln w="9525">
            <a:noFill/>
          </a:ln>
        </p:spPr>
        <p:txBody>
          <a:bodyPr>
            <a:noAutofit/>
          </a:bodyPr>
          <a:lstStyle/>
          <a:p>
            <a:pPr indent="540000">
              <a:lnSpc>
                <a:spcPct val="120000"/>
              </a:lnSpc>
            </a:pPr>
            <a:r>
              <a:rPr lang="zh-CN" altLang="en-US" sz="2800" b="0" dirty="0">
                <a:latin typeface="楷体" panose="02010609060101010101" pitchFamily="49" charset="-122"/>
                <a:ea typeface="楷体" panose="02010609060101010101" pitchFamily="49" charset="-122"/>
              </a:rPr>
              <a:t>二十届三中全会的召开，对中国乃至全球都产生了深远的影响。这次会议为中国的未来发展指明了方向，在经济结构、产业转型、社会政策、民生福祉以及全球经济与政治环境等方面都带来了积极的推动作用。</a:t>
            </a:r>
            <a:endParaRPr lang="zh-CN" altLang="en-US" sz="2400" b="0" dirty="0">
              <a:latin typeface="微软雅黑" panose="020B0503020204020204" charset="-122"/>
              <a:ea typeface="微软雅黑" panose="020B0503020204020204" charset="-122"/>
            </a:endParaRPr>
          </a:p>
        </p:txBody>
      </p:sp>
      <p:pic>
        <p:nvPicPr>
          <p:cNvPr id="2" name="图片 1"/>
          <p:cNvPicPr/>
          <p:nvPr/>
        </p:nvPicPr>
        <p:blipFill>
          <a:blip r:embed="rId3"/>
          <a:srcRect l="213" b="5822"/>
          <a:stretch>
            <a:fillRect/>
          </a:stretch>
        </p:blipFill>
        <p:spPr>
          <a:xfrm>
            <a:off x="5949315" y="1203960"/>
            <a:ext cx="6242685" cy="56737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301750" y="278130"/>
            <a:ext cx="958786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二十届三中全会的影响</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6990" y="1412875"/>
            <a:ext cx="6096000" cy="398780"/>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sym typeface="+mn-ea"/>
              </a:rPr>
              <a:t>一、对经济结构与产业转型的推动</a:t>
            </a:r>
          </a:p>
        </p:txBody>
      </p:sp>
      <p:sp>
        <p:nvSpPr>
          <p:cNvPr id="103" name="文本框 102"/>
          <p:cNvSpPr txBox="1"/>
          <p:nvPr/>
        </p:nvSpPr>
        <p:spPr>
          <a:xfrm>
            <a:off x="119380" y="1845310"/>
            <a:ext cx="6024245" cy="4987290"/>
          </a:xfrm>
          <a:prstGeom prst="rect">
            <a:avLst/>
          </a:prstGeom>
          <a:noFill/>
          <a:ln w="9525">
            <a:noFill/>
          </a:ln>
        </p:spPr>
        <p:txBody>
          <a:bodyPr>
            <a:noAutofit/>
          </a:bodyPr>
          <a:lstStyle/>
          <a:p>
            <a:pPr indent="540000"/>
            <a:r>
              <a:rPr lang="zh-CN" altLang="en-US" sz="2000" b="0" dirty="0">
                <a:solidFill>
                  <a:srgbClr val="333333"/>
                </a:solidFill>
                <a:ea typeface="宋体" panose="02010600030101010101" pitchFamily="2" charset="-122"/>
              </a:rPr>
              <a:t>二十届三中全会对经济结构与产业转型的推动作用显著。会议强调促进科技创新和产业升级，这意味着中国将加大研发投入，推动高新技术产业发展，加快传统产业的技术改造，以科技创新引领产业升级，有助于提高中国在全球产业链中的地位，增强经济发展的内生动力。</a:t>
            </a:r>
          </a:p>
          <a:p>
            <a:pPr indent="540000"/>
            <a:r>
              <a:rPr lang="zh-CN" altLang="en-US" sz="2000" b="0" dirty="0">
                <a:solidFill>
                  <a:srgbClr val="333333"/>
                </a:solidFill>
                <a:ea typeface="宋体" panose="02010600030101010101" pitchFamily="2" charset="-122"/>
              </a:rPr>
              <a:t>推动绿色发展与可持续发展战略也是会议的重要内容。中国将更加注重环境保护和资源节约，推动绿色低碳技术的研发和应用，促进产业结构的绿色转型，实现经济发展与环境保护的双赢。</a:t>
            </a:r>
          </a:p>
          <a:p>
            <a:pPr indent="540000"/>
            <a:r>
              <a:rPr lang="zh-CN" altLang="en-US" sz="2000" b="0" dirty="0">
                <a:solidFill>
                  <a:srgbClr val="333333"/>
                </a:solidFill>
                <a:ea typeface="宋体" panose="02010600030101010101" pitchFamily="2" charset="-122"/>
              </a:rPr>
              <a:t>经济增长模式的转型是二十届三中全会的另一项重要议题。会议提出，要从数量型增长向质量型增长转变，中国将更加注重经济增长的质量和效益，通过优化经济结构、提高全要素生产率、推动产业升级等措施，实现经济的高质量发展。</a:t>
            </a:r>
          </a:p>
        </p:txBody>
      </p:sp>
      <p:pic>
        <p:nvPicPr>
          <p:cNvPr id="10" name="图片 9"/>
          <p:cNvPicPr/>
          <p:nvPr/>
        </p:nvPicPr>
        <p:blipFill>
          <a:blip r:embed="rId3"/>
          <a:stretch>
            <a:fillRect/>
          </a:stretch>
        </p:blipFill>
        <p:spPr>
          <a:xfrm>
            <a:off x="6153150" y="1628775"/>
            <a:ext cx="6038850" cy="474281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301750" y="278130"/>
            <a:ext cx="958786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二十届三中全会的影响</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6990" y="1412875"/>
            <a:ext cx="6096000" cy="398780"/>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sym typeface="+mn-ea"/>
              </a:rPr>
              <a:t>二、对社会政策与民生福祉的影响</a:t>
            </a:r>
          </a:p>
        </p:txBody>
      </p:sp>
      <p:sp>
        <p:nvSpPr>
          <p:cNvPr id="10" name="文本框 9"/>
          <p:cNvSpPr txBox="1"/>
          <p:nvPr/>
        </p:nvSpPr>
        <p:spPr>
          <a:xfrm>
            <a:off x="46990" y="1917065"/>
            <a:ext cx="5111750" cy="4908550"/>
          </a:xfrm>
          <a:prstGeom prst="rect">
            <a:avLst/>
          </a:prstGeom>
          <a:noFill/>
          <a:ln w="9525">
            <a:noFill/>
          </a:ln>
        </p:spPr>
        <p:txBody>
          <a:bodyPr>
            <a:noAutofit/>
          </a:bodyPr>
          <a:lstStyle/>
          <a:p>
            <a:pPr indent="540000"/>
            <a:r>
              <a:rPr lang="zh-CN" altLang="en-US" sz="2000" b="0" dirty="0">
                <a:solidFill>
                  <a:srgbClr val="333333"/>
                </a:solidFill>
                <a:ea typeface="宋体" panose="02010600030101010101" pitchFamily="2" charset="-122"/>
              </a:rPr>
              <a:t>二十届三中全会对社会政策与民生福祉的影响同样深远。会议提出要增进民生福祉，推动社会公平与共享发展。中国进一步加大社会保障力度，提高人民生活水平，缩小收入差距，实现社会公平正义。通过这些措施，可以提高人民群众的幸福感和获得感，促进社会的和谐稳定。</a:t>
            </a:r>
          </a:p>
          <a:p>
            <a:pPr indent="540000"/>
            <a:r>
              <a:rPr lang="zh-CN" altLang="en-US" sz="2000" b="0" dirty="0">
                <a:solidFill>
                  <a:srgbClr val="333333"/>
                </a:solidFill>
                <a:ea typeface="宋体" panose="02010600030101010101" pitchFamily="2" charset="-122"/>
              </a:rPr>
              <a:t>在教育、医疗、养老等领域，会议也提出了进一步改革与保障的要求。中国将加大教育投入，提高教育质量，推动教育公平；加强医疗卫生体系建设，提高医疗服务水平，实现医疗保障全覆盖；完善养老服务体系，提高养老服务质量，确保老年人的晚年生活得到妥善保障。</a:t>
            </a:r>
          </a:p>
          <a:p>
            <a:pPr indent="0"/>
            <a:endParaRPr lang="zh-CN" altLang="en-US" b="0" dirty="0">
              <a:solidFill>
                <a:srgbClr val="333333"/>
              </a:solidFill>
              <a:ea typeface="宋体" panose="02010600030101010101" pitchFamily="2" charset="-122"/>
            </a:endParaRPr>
          </a:p>
        </p:txBody>
      </p:sp>
      <p:pic>
        <p:nvPicPr>
          <p:cNvPr id="104" name="图片 103"/>
          <p:cNvPicPr/>
          <p:nvPr/>
        </p:nvPicPr>
        <p:blipFill>
          <a:blip r:embed="rId3"/>
          <a:stretch>
            <a:fillRect/>
          </a:stretch>
        </p:blipFill>
        <p:spPr>
          <a:xfrm>
            <a:off x="5663565" y="1556385"/>
            <a:ext cx="6358890" cy="50673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301750" y="278130"/>
            <a:ext cx="958786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二十届三中全会的影响</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46990" y="1412875"/>
            <a:ext cx="6096000" cy="398780"/>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sym typeface="+mn-ea"/>
              </a:rPr>
              <a:t>三、对全球经济与政治环境的深远影响</a:t>
            </a:r>
          </a:p>
        </p:txBody>
      </p:sp>
      <p:sp>
        <p:nvSpPr>
          <p:cNvPr id="103" name="文本框 102"/>
          <p:cNvSpPr txBox="1"/>
          <p:nvPr/>
        </p:nvSpPr>
        <p:spPr>
          <a:xfrm>
            <a:off x="119380" y="1811655"/>
            <a:ext cx="5757545" cy="4783455"/>
          </a:xfrm>
          <a:prstGeom prst="rect">
            <a:avLst/>
          </a:prstGeom>
          <a:noFill/>
          <a:ln w="9525">
            <a:noFill/>
          </a:ln>
        </p:spPr>
        <p:txBody>
          <a:bodyPr>
            <a:noAutofit/>
          </a:bodyPr>
          <a:lstStyle/>
          <a:p>
            <a:pPr indent="540000"/>
            <a:r>
              <a:rPr lang="zh-CN" altLang="en-US" b="0" dirty="0">
                <a:latin typeface="Calibri" panose="020F0502020204030204" charset="0"/>
                <a:ea typeface="宋体" panose="02010600030101010101" pitchFamily="2" charset="-122"/>
              </a:rPr>
              <a:t>二十届三中全会对全球经济与政治环境产生了深远影响。会议提出要提升中国经济竞争力，在全球产业链中的话语权。这意味着中国将进一步扩大对外开放，优化营商环境，吸引外资，推动贸易和投资自由化便利化，提升中国在全球经济中的地位和影响力。</a:t>
            </a:r>
          </a:p>
          <a:p>
            <a:pPr indent="540000"/>
            <a:r>
              <a:rPr lang="zh-CN" altLang="en-US" b="0" dirty="0">
                <a:latin typeface="Calibri" panose="020F0502020204030204" charset="0"/>
                <a:ea typeface="宋体" panose="02010600030101010101" pitchFamily="2" charset="-122"/>
              </a:rPr>
              <a:t>会议还强调要强化中国在国际多边机制中的领导地位。中国将积极参与全球治理，推动构建人类命运共同体，为解决全球性问题提供中国方案和中国智慧。这有助于提升中国的国际形象，有助于推动全球经济的稳定与发展。</a:t>
            </a:r>
          </a:p>
          <a:p>
            <a:pPr indent="540000"/>
            <a:r>
              <a:rPr lang="zh-CN" altLang="en-US" b="0" dirty="0">
                <a:latin typeface="Calibri" panose="020F0502020204030204" charset="0"/>
                <a:ea typeface="宋体" panose="02010600030101010101" pitchFamily="2" charset="-122"/>
              </a:rPr>
              <a:t>二十届三中全会的召开，对中国的经济结构、产业转型、社会政策、民生福祉以及全球经济与政治环境都产生了积极的影响。这次会议为中国的未来发展提供了新的动力和方向，同时也为全球经济的稳定与发展做出了重要贡献。</a:t>
            </a:r>
          </a:p>
          <a:p>
            <a:pPr indent="0"/>
            <a:endParaRPr lang="zh-CN" altLang="en-US" sz="2000" b="0" dirty="0">
              <a:latin typeface="宋体" panose="02010600030101010101" pitchFamily="2" charset="-122"/>
              <a:ea typeface="宋体" panose="02010600030101010101" pitchFamily="2" charset="-122"/>
              <a:cs typeface="宋体" panose="02010600030101010101" pitchFamily="2" charset="-122"/>
            </a:endParaRPr>
          </a:p>
        </p:txBody>
      </p:sp>
      <p:pic>
        <p:nvPicPr>
          <p:cNvPr id="105" name="图片 104"/>
          <p:cNvPicPr/>
          <p:nvPr/>
        </p:nvPicPr>
        <p:blipFill>
          <a:blip r:embed="rId3"/>
          <a:stretch>
            <a:fillRect/>
          </a:stretch>
        </p:blipFill>
        <p:spPr>
          <a:xfrm>
            <a:off x="6059805" y="1412875"/>
            <a:ext cx="6132195" cy="504952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50" name="组合 49"/>
          <p:cNvGrpSpPr/>
          <p:nvPr/>
        </p:nvGrpSpPr>
        <p:grpSpPr>
          <a:xfrm>
            <a:off x="3508676" y="3563844"/>
            <a:ext cx="5184094" cy="541414"/>
            <a:chOff x="2344716" y="2060848"/>
            <a:chExt cx="5184094" cy="541414"/>
          </a:xfrm>
        </p:grpSpPr>
        <p:sp>
          <p:nvSpPr>
            <p:cNvPr id="57" name="平行四边形 56"/>
            <p:cNvSpPr/>
            <p:nvPr/>
          </p:nvSpPr>
          <p:spPr>
            <a:xfrm>
              <a:off x="3208810" y="2060848"/>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344716" y="2060848"/>
              <a:ext cx="720000" cy="541414"/>
              <a:chOff x="2344716" y="2060848"/>
              <a:chExt cx="720000" cy="541414"/>
            </a:xfrm>
          </p:grpSpPr>
          <p:sp>
            <p:nvSpPr>
              <p:cNvPr id="55" name="平行四边形 54"/>
              <p:cNvSpPr/>
              <p:nvPr/>
            </p:nvSpPr>
            <p:spPr>
              <a:xfrm>
                <a:off x="2344716" y="2060848"/>
                <a:ext cx="7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2397600" y="21060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59" name="直接连接符 58"/>
          <p:cNvCxnSpPr/>
          <p:nvPr/>
        </p:nvCxnSpPr>
        <p:spPr>
          <a:xfrm>
            <a:off x="3288328" y="3549436"/>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143672" y="4101932"/>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560000">
            <a:off x="3127952" y="3856462"/>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4560000">
            <a:off x="3718651" y="3856462"/>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4560000">
            <a:off x="8201431" y="3856462"/>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sp>
        <p:nvSpPr>
          <p:cNvPr id="20" name="平行四边形 19"/>
          <p:cNvSpPr/>
          <p:nvPr/>
        </p:nvSpPr>
        <p:spPr>
          <a:xfrm>
            <a:off x="4404280" y="3609072"/>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挑战与展望</a:t>
            </a: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5624" y="3637872"/>
            <a:ext cx="432000" cy="432000"/>
          </a:xfrm>
          <a:prstGeom prst="rect">
            <a:avLst/>
          </a:prstGeom>
          <a:effectLst>
            <a:outerShdw blurRad="38100" dist="25400" dir="2700000" algn="tl" rotWithShape="0">
              <a:prstClr val="black">
                <a:alpha val="70000"/>
              </a:prstClr>
            </a:outerShdw>
          </a:effectLst>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r="12176" b="4284"/>
          <a:stretch>
            <a:fillRect/>
          </a:stretch>
        </p:blipFill>
        <p:spPr>
          <a:xfrm>
            <a:off x="11079292" y="5782888"/>
            <a:ext cx="1115616" cy="10698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3619264" y="292484"/>
            <a:ext cx="4957670"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挑战与</a:t>
              </a:r>
              <a:r>
                <a:rPr lang="en-US" altLang="zh-CN" sz="3600" b="1" dirty="0">
                  <a:solidFill>
                    <a:srgbClr val="FFFF99"/>
                  </a:solidFill>
                  <a:latin typeface="微软雅黑" panose="020B0503020204020204" charset="-122"/>
                  <a:ea typeface="微软雅黑" panose="020B0503020204020204" charset="-122"/>
                </a:rPr>
                <a:t>展望</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文本框 102"/>
          <p:cNvSpPr txBox="1"/>
          <p:nvPr/>
        </p:nvSpPr>
        <p:spPr>
          <a:xfrm>
            <a:off x="46990" y="1263651"/>
            <a:ext cx="12106275" cy="5549726"/>
          </a:xfrm>
          <a:prstGeom prst="rect">
            <a:avLst/>
          </a:prstGeom>
          <a:noFill/>
          <a:ln w="9525">
            <a:noFill/>
          </a:ln>
        </p:spPr>
        <p:txBody>
          <a:bodyPr>
            <a:noAutofit/>
          </a:bodyPr>
          <a:lstStyle/>
          <a:p>
            <a:pPr indent="266700"/>
            <a:r>
              <a:rPr lang="zh-CN" altLang="en-US" b="0" dirty="0">
                <a:latin typeface="Calibri" panose="020F0502020204030204" charset="0"/>
                <a:ea typeface="宋体" panose="02010600030101010101" pitchFamily="2" charset="-122"/>
              </a:rPr>
              <a:t>当前，中国面临国内经济下行压力与全球不确定性增加的双重挑战，政策落实过程中存在区域差异与社会矛盾，国际形势变化也给中国发展带来诸多不稳定因素。</a:t>
            </a:r>
            <a:endParaRPr lang="en-US" altLang="zh-CN" b="0" dirty="0">
              <a:latin typeface="Calibri" panose="020F0502020204030204" charset="0"/>
              <a:ea typeface="宋体" panose="02010600030101010101" pitchFamily="2" charset="-122"/>
            </a:endParaRPr>
          </a:p>
          <a:p>
            <a:pPr indent="266700"/>
            <a:endParaRPr lang="zh-CN" b="0" dirty="0">
              <a:latin typeface="Calibri" panose="020F0502020204030204" charset="0"/>
              <a:ea typeface="宋体" panose="02010600030101010101" pitchFamily="2" charset="-122"/>
            </a:endParaRPr>
          </a:p>
          <a:p>
            <a:pPr indent="266700"/>
            <a:r>
              <a:rPr lang="zh-CN" altLang="en-US" sz="2000" dirty="0">
                <a:latin typeface="楷体" panose="02010609060101010101" pitchFamily="49" charset="-122"/>
                <a:ea typeface="楷体" panose="02010609060101010101" pitchFamily="49" charset="-122"/>
              </a:rPr>
              <a:t>面临的挑战：</a:t>
            </a:r>
            <a:endParaRPr lang="zh-CN" b="0" dirty="0">
              <a:latin typeface="Calibri" panose="020F0502020204030204" charset="0"/>
              <a:ea typeface="宋体" panose="02010600030101010101" pitchFamily="2" charset="-122"/>
            </a:endParaRPr>
          </a:p>
          <a:p>
            <a:pPr indent="266700"/>
            <a:r>
              <a:rPr lang="en-US" altLang="zh-CN" sz="2000" b="0" dirty="0">
                <a:latin typeface="楷体" panose="02010609060101010101" pitchFamily="49" charset="-122"/>
                <a:ea typeface="楷体" panose="02010609060101010101" pitchFamily="49" charset="-122"/>
                <a:cs typeface="楷体" panose="02010609060101010101" pitchFamily="49" charset="-122"/>
              </a:rPr>
              <a:t>1.</a:t>
            </a:r>
            <a:r>
              <a:rPr lang="zh-CN" altLang="en-US" sz="2000" b="0" dirty="0">
                <a:latin typeface="楷体" panose="02010609060101010101" pitchFamily="49" charset="-122"/>
                <a:ea typeface="楷体" panose="02010609060101010101" pitchFamily="49" charset="-122"/>
                <a:cs typeface="楷体" panose="02010609060101010101" pitchFamily="49" charset="-122"/>
              </a:rPr>
              <a:t>体制机制创新不足在推进市场化改革的过程中，一些地方和部门仍存在行政干预、权力过度集中等问题，制约了市场经济的发展。体制机制创新不足成为制约全面深化改革的重要瓶颈。</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endParaRPr 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en-US" altLang="zh-CN" sz="2000" b="0" dirty="0">
                <a:latin typeface="楷体" panose="02010609060101010101" pitchFamily="49" charset="-122"/>
                <a:ea typeface="楷体" panose="02010609060101010101" pitchFamily="49" charset="-122"/>
                <a:cs typeface="楷体" panose="02010609060101010101" pitchFamily="49" charset="-122"/>
              </a:rPr>
              <a:t>2.</a:t>
            </a:r>
            <a:r>
              <a:rPr lang="zh-CN" altLang="en-US" sz="2000" b="0" dirty="0">
                <a:latin typeface="楷体" panose="02010609060101010101" pitchFamily="49" charset="-122"/>
                <a:ea typeface="楷体" panose="02010609060101010101" pitchFamily="49" charset="-122"/>
                <a:cs typeface="楷体" panose="02010609060101010101" pitchFamily="49" charset="-122"/>
              </a:rPr>
              <a:t>改革任务繁重且协同难度大全面深化改革任务繁重，不同领域改革需要协同推进。然而，由于各领域改革进度不一致，协同难度大，影响了改革整体效果。</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en-US" altLang="zh-CN" sz="2000" b="0" dirty="0">
                <a:latin typeface="楷体" panose="02010609060101010101" pitchFamily="49" charset="-122"/>
                <a:ea typeface="楷体" panose="02010609060101010101" pitchFamily="49" charset="-122"/>
                <a:cs typeface="楷体" panose="02010609060101010101" pitchFamily="49" charset="-122"/>
              </a:rPr>
              <a:t>3.</a:t>
            </a:r>
            <a:r>
              <a:rPr lang="zh-CN" altLang="en-US" sz="2000" b="0" dirty="0">
                <a:latin typeface="楷体" panose="02010609060101010101" pitchFamily="49" charset="-122"/>
                <a:ea typeface="楷体" panose="02010609060101010101" pitchFamily="49" charset="-122"/>
                <a:cs typeface="楷体" panose="02010609060101010101" pitchFamily="49" charset="-122"/>
              </a:rPr>
              <a:t>利益格局复杂且难以平衡全面深化改革涉及多个领域、层面和利益关系，利益格局复杂。在推进改革过程中，需要平衡各方面的利益，把握改革的全局，这成为一项艰巨的任务。</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en-US" altLang="zh-CN" sz="2000" b="0" dirty="0">
                <a:latin typeface="楷体" panose="02010609060101010101" pitchFamily="49" charset="-122"/>
                <a:ea typeface="楷体" panose="02010609060101010101" pitchFamily="49" charset="-122"/>
                <a:cs typeface="楷体" panose="02010609060101010101" pitchFamily="49" charset="-122"/>
              </a:rPr>
              <a:t>4.</a:t>
            </a:r>
            <a:r>
              <a:rPr lang="zh-CN" altLang="en-US" sz="2000" b="0" dirty="0">
                <a:latin typeface="楷体" panose="02010609060101010101" pitchFamily="49" charset="-122"/>
                <a:ea typeface="楷体" panose="02010609060101010101" pitchFamily="49" charset="-122"/>
                <a:cs typeface="楷体" panose="02010609060101010101" pitchFamily="49" charset="-122"/>
              </a:rPr>
              <a:t>改革阻力较大且需进一步攻克，由于一些既得利益的存在，改革阻力不可避免。特别是在一些深层次的改革领域，改革难度较大，需要进一步攻克难题。这些阻力不仅来自体制内，还来自社会各方面，对改革的推进构成了严峻挑战。</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endParaRPr lang="en-US" altLang="en-US" sz="2000" b="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3619264" y="292484"/>
            <a:ext cx="4957670"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挑战与</a:t>
              </a:r>
              <a:r>
                <a:rPr lang="en-US" altLang="zh-CN" sz="3600" b="1" dirty="0">
                  <a:solidFill>
                    <a:srgbClr val="FFFF99"/>
                  </a:solidFill>
                  <a:latin typeface="微软雅黑" panose="020B0503020204020204" charset="-122"/>
                  <a:ea typeface="微软雅黑" panose="020B0503020204020204" charset="-122"/>
                </a:rPr>
                <a:t>展望</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3" name="文本框 102"/>
          <p:cNvSpPr txBox="1"/>
          <p:nvPr/>
        </p:nvSpPr>
        <p:spPr>
          <a:xfrm>
            <a:off x="0" y="1196975"/>
            <a:ext cx="12192000" cy="5678805"/>
          </a:xfrm>
          <a:prstGeom prst="rect">
            <a:avLst/>
          </a:prstGeom>
          <a:noFill/>
          <a:ln w="9525">
            <a:noFill/>
          </a:ln>
        </p:spPr>
        <p:txBody>
          <a:bodyPr>
            <a:noAutofit/>
          </a:bodyPr>
          <a:lstStyle/>
          <a:p>
            <a:pPr indent="266700"/>
            <a:r>
              <a:rPr lang="zh-CN" altLang="en-US" dirty="0">
                <a:latin typeface="Calibri" panose="020F0502020204030204" charset="0"/>
                <a:ea typeface="宋体" panose="02010600030101010101" pitchFamily="2" charset="-122"/>
              </a:rPr>
              <a:t>在以中国式现代化全面推进强国建设、民族复兴伟业的关键时期，党的二十届三中全会科学谋划围绕推进中国式现代化进一步全面深化改革的总体部署，彰显了以习近平同志为核心的党中央将改革进行到底的坚强决心和强烈使命担当。这次全会在新征程上高高举起改革开放伟大旗帜，坚定不移走中国式现代化道路，具有继往开来的里程碑意义</a:t>
            </a:r>
            <a:endParaRPr lang="en-US" altLang="zh-CN" dirty="0">
              <a:latin typeface="Calibri" panose="020F0502020204030204" charset="0"/>
              <a:ea typeface="宋体" panose="02010600030101010101" pitchFamily="2" charset="-122"/>
            </a:endParaRPr>
          </a:p>
          <a:p>
            <a:pPr indent="266700"/>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zh-CN" altLang="en-US" sz="2000" b="0" dirty="0">
                <a:latin typeface="楷体" panose="02010609060101010101" pitchFamily="49" charset="-122"/>
                <a:ea typeface="楷体" panose="02010609060101010101" pitchFamily="49" charset="-122"/>
                <a:cs typeface="楷体" panose="02010609060101010101" pitchFamily="49" charset="-122"/>
              </a:rPr>
              <a:t>未来展望：</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zh-CN" altLang="en-US" sz="2000" b="0" dirty="0">
                <a:latin typeface="楷体" panose="02010609060101010101" pitchFamily="49" charset="-122"/>
                <a:ea typeface="楷体" panose="02010609060101010101" pitchFamily="49" charset="-122"/>
                <a:cs typeface="楷体" panose="02010609060101010101" pitchFamily="49" charset="-122"/>
              </a:rPr>
              <a:t>中国应持续深化改革与创新，推动国内国际双循环相互促进，积极提升全球治理贡献，加强与世界各国的互动合作，在新时代背景下探索可持续发展的新路径，努力实现经济社会高质量发展和中华民族伟大复兴的中国梦。</a:t>
            </a:r>
            <a:endParaRPr lang="en-US" altLang="zh-CN" sz="2000" b="0" dirty="0">
              <a:latin typeface="楷体" panose="02010609060101010101" pitchFamily="49" charset="-122"/>
              <a:ea typeface="楷体" panose="02010609060101010101" pitchFamily="49" charset="-122"/>
              <a:cs typeface="楷体" panose="02010609060101010101" pitchFamily="49" charset="-122"/>
            </a:endParaRPr>
          </a:p>
          <a:p>
            <a:pPr indent="266700"/>
            <a:r>
              <a:rPr lang="zh-CN" altLang="en-US" sz="2000" b="0" dirty="0">
                <a:latin typeface="楷体" panose="02010609060101010101" pitchFamily="49" charset="-122"/>
                <a:ea typeface="楷体" panose="02010609060101010101" pitchFamily="49" charset="-122"/>
                <a:cs typeface="楷体" panose="02010609060101010101" pitchFamily="49" charset="-122"/>
              </a:rPr>
              <a:t>二十届三中全会在中国改革开放史和中国特色社会主义发展史上具有重要的历史地位，其决策体现了党对时代发展趋势的准确把握和战略远见</a:t>
            </a:r>
            <a:r>
              <a:rPr lang="en-US" altLang="zh-CN" sz="2000" b="0" dirty="0">
                <a:latin typeface="楷体" panose="02010609060101010101" pitchFamily="49" charset="-122"/>
                <a:ea typeface="楷体" panose="02010609060101010101" pitchFamily="49" charset="-122"/>
                <a:cs typeface="楷体" panose="02010609060101010101" pitchFamily="49" charset="-122"/>
              </a:rPr>
              <a:t>.</a:t>
            </a:r>
            <a:r>
              <a:rPr lang="zh-CN" altLang="en-US" sz="2000" b="0" dirty="0">
                <a:latin typeface="楷体" panose="02010609060101010101" pitchFamily="49" charset="-122"/>
                <a:ea typeface="楷体" panose="02010609060101010101" pitchFamily="49" charset="-122"/>
                <a:cs typeface="楷体" panose="02010609060101010101" pitchFamily="49" charset="-122"/>
              </a:rPr>
              <a:t>全会为中国未来发展提供了重要启示与指引，在新时代背景下，应将全会精神与实际推进紧密结合，确保各项改革政策有效实施，切实增进人民福祉，推动中国特色社会主义事业不断前进。</a:t>
            </a:r>
            <a:endParaRPr lang="en-US" altLang="en-US" sz="2000" b="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00"/>
            <a:ext cx="12192000" cy="6858000"/>
          </a:xfrm>
          <a:prstGeom prst="rect">
            <a:avLst/>
          </a:prstGeom>
        </p:spPr>
      </p:pic>
      <p:sp>
        <p:nvSpPr>
          <p:cNvPr id="20" name="平行四边形 19"/>
          <p:cNvSpPr/>
          <p:nvPr/>
        </p:nvSpPr>
        <p:spPr>
          <a:xfrm>
            <a:off x="3575720" y="404664"/>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相关实践调查</a:t>
            </a: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r="12176" b="4284"/>
          <a:stretch>
            <a:fillRect/>
          </a:stretch>
        </p:blipFill>
        <p:spPr>
          <a:xfrm>
            <a:off x="11079292" y="5782888"/>
            <a:ext cx="1115616" cy="1069838"/>
          </a:xfrm>
          <a:prstGeom prst="rect">
            <a:avLst/>
          </a:prstGeom>
        </p:spPr>
      </p:pic>
      <p:pic>
        <p:nvPicPr>
          <p:cNvPr id="3" name="图片 2">
            <a:extLst>
              <a:ext uri="{FF2B5EF4-FFF2-40B4-BE49-F238E27FC236}">
                <a16:creationId xmlns:a16="http://schemas.microsoft.com/office/drawing/2014/main" id="{4380B21A-5413-FF0C-7E8D-537D87878D8A}"/>
              </a:ext>
            </a:extLst>
          </p:cNvPr>
          <p:cNvPicPr>
            <a:picLocks noChangeAspect="1"/>
          </p:cNvPicPr>
          <p:nvPr/>
        </p:nvPicPr>
        <p:blipFill>
          <a:blip r:embed="rId4"/>
          <a:stretch>
            <a:fillRect/>
          </a:stretch>
        </p:blipFill>
        <p:spPr>
          <a:xfrm>
            <a:off x="191344" y="944776"/>
            <a:ext cx="4846958" cy="3861048"/>
          </a:xfrm>
          <a:prstGeom prst="rect">
            <a:avLst/>
          </a:prstGeom>
        </p:spPr>
      </p:pic>
      <p:pic>
        <p:nvPicPr>
          <p:cNvPr id="5" name="图片 4">
            <a:extLst>
              <a:ext uri="{FF2B5EF4-FFF2-40B4-BE49-F238E27FC236}">
                <a16:creationId xmlns:a16="http://schemas.microsoft.com/office/drawing/2014/main" id="{6F54A325-EE90-46EC-D564-05C65746FD12}"/>
              </a:ext>
            </a:extLst>
          </p:cNvPr>
          <p:cNvPicPr>
            <a:picLocks noChangeAspect="1"/>
          </p:cNvPicPr>
          <p:nvPr/>
        </p:nvPicPr>
        <p:blipFill>
          <a:blip r:embed="rId5"/>
          <a:stretch>
            <a:fillRect/>
          </a:stretch>
        </p:blipFill>
        <p:spPr>
          <a:xfrm>
            <a:off x="8760296" y="936587"/>
            <a:ext cx="3240360" cy="3063049"/>
          </a:xfrm>
          <a:prstGeom prst="rect">
            <a:avLst/>
          </a:prstGeom>
        </p:spPr>
      </p:pic>
      <p:pic>
        <p:nvPicPr>
          <p:cNvPr id="7" name="图片 6">
            <a:extLst>
              <a:ext uri="{FF2B5EF4-FFF2-40B4-BE49-F238E27FC236}">
                <a16:creationId xmlns:a16="http://schemas.microsoft.com/office/drawing/2014/main" id="{332348D2-9CAB-E438-B6FF-6D2B3BFDE7FC}"/>
              </a:ext>
            </a:extLst>
          </p:cNvPr>
          <p:cNvPicPr>
            <a:picLocks noChangeAspect="1"/>
          </p:cNvPicPr>
          <p:nvPr/>
        </p:nvPicPr>
        <p:blipFill>
          <a:blip r:embed="rId6"/>
          <a:stretch>
            <a:fillRect/>
          </a:stretch>
        </p:blipFill>
        <p:spPr>
          <a:xfrm>
            <a:off x="7128052" y="3079991"/>
            <a:ext cx="2621790" cy="2790375"/>
          </a:xfrm>
          <a:prstGeom prst="rect">
            <a:avLst/>
          </a:prstGeom>
        </p:spPr>
      </p:pic>
      <p:pic>
        <p:nvPicPr>
          <p:cNvPr id="9" name="图片 8">
            <a:extLst>
              <a:ext uri="{FF2B5EF4-FFF2-40B4-BE49-F238E27FC236}">
                <a16:creationId xmlns:a16="http://schemas.microsoft.com/office/drawing/2014/main" id="{F457C477-F2BE-2FAB-366A-8C444121134F}"/>
              </a:ext>
            </a:extLst>
          </p:cNvPr>
          <p:cNvPicPr>
            <a:picLocks noChangeAspect="1"/>
          </p:cNvPicPr>
          <p:nvPr/>
        </p:nvPicPr>
        <p:blipFill>
          <a:blip r:embed="rId7"/>
          <a:stretch>
            <a:fillRect/>
          </a:stretch>
        </p:blipFill>
        <p:spPr>
          <a:xfrm>
            <a:off x="4630412" y="1575166"/>
            <a:ext cx="2905530" cy="3229426"/>
          </a:xfrm>
          <a:prstGeom prst="rect">
            <a:avLst/>
          </a:prstGeom>
        </p:spPr>
      </p:pic>
    </p:spTree>
    <p:extLst>
      <p:ext uri="{BB962C8B-B14F-4D97-AF65-F5344CB8AC3E}">
        <p14:creationId xmlns:p14="http://schemas.microsoft.com/office/powerpoint/2010/main" val="351062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r="12176" b="4284"/>
          <a:stretch>
            <a:fillRect/>
          </a:stretch>
        </p:blipFill>
        <p:spPr>
          <a:xfrm>
            <a:off x="11060567" y="5433258"/>
            <a:ext cx="1115616" cy="1412776"/>
          </a:xfrm>
          <a:prstGeom prst="rect">
            <a:avLst/>
          </a:prstGeom>
        </p:spPr>
      </p:pic>
      <p:grpSp>
        <p:nvGrpSpPr>
          <p:cNvPr id="23" name="组合 22"/>
          <p:cNvGrpSpPr/>
          <p:nvPr/>
        </p:nvGrpSpPr>
        <p:grpSpPr>
          <a:xfrm>
            <a:off x="3662680" y="3158490"/>
            <a:ext cx="5171440" cy="541655"/>
            <a:chOff x="2138364" y="2933621"/>
            <a:chExt cx="5184094" cy="541414"/>
          </a:xfrm>
        </p:grpSpPr>
        <p:grpSp>
          <p:nvGrpSpPr>
            <p:cNvPr id="24" name="组合 23"/>
            <p:cNvGrpSpPr/>
            <p:nvPr/>
          </p:nvGrpSpPr>
          <p:grpSpPr>
            <a:xfrm>
              <a:off x="3002458" y="2933621"/>
              <a:ext cx="4320000" cy="541414"/>
              <a:chOff x="3002458" y="2933621"/>
              <a:chExt cx="4320000" cy="541414"/>
            </a:xfrm>
          </p:grpSpPr>
          <p:sp>
            <p:nvSpPr>
              <p:cNvPr id="30" name="平行四边形 29"/>
              <p:cNvSpPr/>
              <p:nvPr/>
            </p:nvSpPr>
            <p:spPr>
              <a:xfrm>
                <a:off x="3002458" y="2933621"/>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3060000" y="2977200"/>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oAutofit/>
              </a:bodyPr>
              <a:lstStyle/>
              <a:p>
                <a:pPr algn="ctr"/>
                <a:r>
                  <a:rPr lang="zh-CN" altLang="en-US" sz="1600" b="1" spc="-150" dirty="0">
                    <a:solidFill>
                      <a:srgbClr val="CB0131"/>
                    </a:solidFill>
                    <a:latin typeface="微软雅黑" panose="020B0503020204020204" charset="-122"/>
                    <a:ea typeface="微软雅黑" panose="020B0503020204020204" charset="-122"/>
                  </a:rPr>
                  <a:t>二十届三中全会的意义</a:t>
                </a:r>
                <a:endParaRPr lang="en-US" altLang="zh-CN" sz="1600" b="1" spc="-150" dirty="0">
                  <a:solidFill>
                    <a:srgbClr val="CB0131"/>
                  </a:solidFill>
                  <a:latin typeface="微软雅黑" panose="020B0503020204020204" charset="-122"/>
                  <a:ea typeface="微软雅黑" panose="020B0503020204020204" charset="-122"/>
                </a:endParaRPr>
              </a:p>
            </p:txBody>
          </p:sp>
        </p:grpSp>
        <p:grpSp>
          <p:nvGrpSpPr>
            <p:cNvPr id="25" name="组合 24"/>
            <p:cNvGrpSpPr/>
            <p:nvPr/>
          </p:nvGrpSpPr>
          <p:grpSpPr>
            <a:xfrm>
              <a:off x="2138364" y="2933621"/>
              <a:ext cx="720080" cy="541414"/>
              <a:chOff x="2138364" y="2933621"/>
              <a:chExt cx="720080" cy="541414"/>
            </a:xfrm>
          </p:grpSpPr>
          <p:grpSp>
            <p:nvGrpSpPr>
              <p:cNvPr id="26" name="组合 25"/>
              <p:cNvGrpSpPr/>
              <p:nvPr/>
            </p:nvGrpSpPr>
            <p:grpSpPr>
              <a:xfrm>
                <a:off x="2138364" y="2933621"/>
                <a:ext cx="720080" cy="541414"/>
                <a:chOff x="2138364" y="2933621"/>
                <a:chExt cx="720080" cy="541414"/>
              </a:xfrm>
            </p:grpSpPr>
            <p:sp>
              <p:nvSpPr>
                <p:cNvPr id="28" name="平行四边形 27"/>
                <p:cNvSpPr/>
                <p:nvPr/>
              </p:nvSpPr>
              <p:spPr>
                <a:xfrm>
                  <a:off x="2138364" y="2933621"/>
                  <a:ext cx="72008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2188800" y="29772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7792" y="2997000"/>
                <a:ext cx="432000" cy="432000"/>
              </a:xfrm>
              <a:prstGeom prst="rect">
                <a:avLst/>
              </a:prstGeom>
              <a:effectLst>
                <a:outerShdw blurRad="38100" dist="25400" dir="2700000" algn="tl" rotWithShape="0">
                  <a:prstClr val="black">
                    <a:alpha val="70000"/>
                  </a:prstClr>
                </a:outerShdw>
              </a:effectLst>
            </p:spPr>
          </p:pic>
        </p:grpSp>
      </p:grpSp>
      <p:grpSp>
        <p:nvGrpSpPr>
          <p:cNvPr id="32" name="组合 31"/>
          <p:cNvGrpSpPr/>
          <p:nvPr/>
        </p:nvGrpSpPr>
        <p:grpSpPr>
          <a:xfrm>
            <a:off x="3441376" y="4031129"/>
            <a:ext cx="5184094" cy="541414"/>
            <a:chOff x="1917376" y="3806394"/>
            <a:chExt cx="5184094" cy="541414"/>
          </a:xfrm>
        </p:grpSpPr>
        <p:grpSp>
          <p:nvGrpSpPr>
            <p:cNvPr id="33" name="组合 32"/>
            <p:cNvGrpSpPr/>
            <p:nvPr/>
          </p:nvGrpSpPr>
          <p:grpSpPr>
            <a:xfrm>
              <a:off x="2781470" y="3806394"/>
              <a:ext cx="4320000" cy="541414"/>
              <a:chOff x="2781470" y="3806394"/>
              <a:chExt cx="4320000" cy="541414"/>
            </a:xfrm>
          </p:grpSpPr>
          <p:sp>
            <p:nvSpPr>
              <p:cNvPr id="39" name="平行四边形 38"/>
              <p:cNvSpPr/>
              <p:nvPr/>
            </p:nvSpPr>
            <p:spPr>
              <a:xfrm>
                <a:off x="2781470" y="3806394"/>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2840400" y="3844800"/>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二十届三中全会的影响</a:t>
                </a:r>
                <a:endParaRPr lang="en-US" altLang="zh-CN" sz="1600" b="1" spc="-150" dirty="0">
                  <a:solidFill>
                    <a:srgbClr val="CB0131"/>
                  </a:solidFill>
                  <a:latin typeface="微软雅黑" panose="020B0503020204020204" charset="-122"/>
                  <a:ea typeface="微软雅黑" panose="020B0503020204020204" charset="-122"/>
                </a:endParaRPr>
              </a:p>
            </p:txBody>
          </p:sp>
        </p:grpSp>
        <p:grpSp>
          <p:nvGrpSpPr>
            <p:cNvPr id="34" name="组合 33"/>
            <p:cNvGrpSpPr/>
            <p:nvPr/>
          </p:nvGrpSpPr>
          <p:grpSpPr>
            <a:xfrm>
              <a:off x="1917376" y="3806394"/>
              <a:ext cx="720080" cy="541414"/>
              <a:chOff x="1917376" y="3806394"/>
              <a:chExt cx="720080" cy="541414"/>
            </a:xfrm>
          </p:grpSpPr>
          <p:grpSp>
            <p:nvGrpSpPr>
              <p:cNvPr id="35" name="组合 34"/>
              <p:cNvGrpSpPr/>
              <p:nvPr/>
            </p:nvGrpSpPr>
            <p:grpSpPr>
              <a:xfrm>
                <a:off x="1917376" y="3806394"/>
                <a:ext cx="720080" cy="541414"/>
                <a:chOff x="1917376" y="3806394"/>
                <a:chExt cx="720080" cy="541414"/>
              </a:xfrm>
            </p:grpSpPr>
            <p:sp>
              <p:nvSpPr>
                <p:cNvPr id="37" name="平行四边形 36"/>
                <p:cNvSpPr/>
                <p:nvPr/>
              </p:nvSpPr>
              <p:spPr>
                <a:xfrm>
                  <a:off x="1917376" y="3806394"/>
                  <a:ext cx="72008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1965600" y="38448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68" y="3861096"/>
                <a:ext cx="432000" cy="432000"/>
              </a:xfrm>
              <a:prstGeom prst="rect">
                <a:avLst/>
              </a:prstGeom>
              <a:effectLst>
                <a:outerShdw blurRad="38100" dist="25400" dir="2700000" algn="tl" rotWithShape="0">
                  <a:prstClr val="black">
                    <a:alpha val="70000"/>
                  </a:prstClr>
                </a:outerShdw>
              </a:effectLst>
            </p:spPr>
          </p:pic>
        </p:grpSp>
      </p:grpSp>
      <p:grpSp>
        <p:nvGrpSpPr>
          <p:cNvPr id="41" name="组合 40"/>
          <p:cNvGrpSpPr/>
          <p:nvPr/>
        </p:nvGrpSpPr>
        <p:grpSpPr>
          <a:xfrm>
            <a:off x="3225352" y="4903902"/>
            <a:ext cx="5184094" cy="541414"/>
            <a:chOff x="1701352" y="4679167"/>
            <a:chExt cx="5184094" cy="541414"/>
          </a:xfrm>
        </p:grpSpPr>
        <p:grpSp>
          <p:nvGrpSpPr>
            <p:cNvPr id="42" name="组合 41"/>
            <p:cNvGrpSpPr/>
            <p:nvPr/>
          </p:nvGrpSpPr>
          <p:grpSpPr>
            <a:xfrm>
              <a:off x="2565446" y="4679167"/>
              <a:ext cx="4320000" cy="541414"/>
              <a:chOff x="2565446" y="4679167"/>
              <a:chExt cx="4320000" cy="541414"/>
            </a:xfrm>
          </p:grpSpPr>
          <p:sp>
            <p:nvSpPr>
              <p:cNvPr id="48" name="平行四边形 47"/>
              <p:cNvSpPr/>
              <p:nvPr/>
            </p:nvSpPr>
            <p:spPr>
              <a:xfrm>
                <a:off x="2565446" y="4679167"/>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2000">
                  <a:solidFill>
                    <a:srgbClr val="CB0131"/>
                  </a:solidFill>
                  <a:latin typeface="微软雅黑" panose="020B0503020204020204" charset="-122"/>
                  <a:ea typeface="微软雅黑" panose="020B0503020204020204" charset="-122"/>
                </a:endParaRPr>
              </a:p>
            </p:txBody>
          </p:sp>
          <p:sp>
            <p:nvSpPr>
              <p:cNvPr id="49" name="平行四边形 48"/>
              <p:cNvSpPr/>
              <p:nvPr/>
            </p:nvSpPr>
            <p:spPr>
              <a:xfrm>
                <a:off x="2624400" y="4723200"/>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挑战与展望</a:t>
                </a:r>
                <a:endParaRPr lang="en-US" altLang="zh-CN" sz="1600" b="1" spc="-150" dirty="0">
                  <a:solidFill>
                    <a:srgbClr val="CB0131"/>
                  </a:solidFill>
                  <a:latin typeface="微软雅黑" panose="020B0503020204020204" charset="-122"/>
                  <a:ea typeface="微软雅黑" panose="020B0503020204020204" charset="-122"/>
                </a:endParaRPr>
              </a:p>
            </p:txBody>
          </p:sp>
        </p:grpSp>
        <p:grpSp>
          <p:nvGrpSpPr>
            <p:cNvPr id="43" name="组合 42"/>
            <p:cNvGrpSpPr/>
            <p:nvPr/>
          </p:nvGrpSpPr>
          <p:grpSpPr>
            <a:xfrm>
              <a:off x="1701352" y="4679167"/>
              <a:ext cx="720080" cy="541414"/>
              <a:chOff x="1701352" y="4679167"/>
              <a:chExt cx="720080" cy="541414"/>
            </a:xfrm>
          </p:grpSpPr>
          <p:grpSp>
            <p:nvGrpSpPr>
              <p:cNvPr id="44" name="组合 43"/>
              <p:cNvGrpSpPr/>
              <p:nvPr/>
            </p:nvGrpSpPr>
            <p:grpSpPr>
              <a:xfrm>
                <a:off x="1701352" y="4679167"/>
                <a:ext cx="720080" cy="541414"/>
                <a:chOff x="1701352" y="4679167"/>
                <a:chExt cx="720080" cy="541414"/>
              </a:xfrm>
            </p:grpSpPr>
            <p:sp>
              <p:nvSpPr>
                <p:cNvPr id="46" name="平行四边形 45"/>
                <p:cNvSpPr/>
                <p:nvPr/>
              </p:nvSpPr>
              <p:spPr>
                <a:xfrm>
                  <a:off x="1701352" y="4679167"/>
                  <a:ext cx="72008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2000">
                    <a:solidFill>
                      <a:srgbClr val="CB0131"/>
                    </a:solidFill>
                    <a:latin typeface="微软雅黑" panose="020B0503020204020204" charset="-122"/>
                    <a:ea typeface="微软雅黑" panose="020B0503020204020204" charset="-122"/>
                  </a:endParaRPr>
                </a:p>
              </p:txBody>
            </p:sp>
            <p:sp>
              <p:nvSpPr>
                <p:cNvPr id="47" name="平行四边形 46"/>
                <p:cNvSpPr/>
                <p:nvPr/>
              </p:nvSpPr>
              <p:spPr>
                <a:xfrm>
                  <a:off x="1749600" y="47232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a:solidFill>
                      <a:srgbClr val="CB0131"/>
                    </a:solidFill>
                    <a:latin typeface="微软雅黑" panose="020B0503020204020204" charset="-122"/>
                    <a:ea typeface="微软雅黑" panose="020B0503020204020204" charset="-122"/>
                  </a:endParaRPr>
                </a:p>
              </p:txBody>
            </p:sp>
          </p:grpSp>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5744" y="4752000"/>
                <a:ext cx="432000" cy="432000"/>
              </a:xfrm>
              <a:prstGeom prst="rect">
                <a:avLst/>
              </a:prstGeom>
              <a:effectLst>
                <a:outerShdw blurRad="38100" dist="25400" dir="2700000" algn="tl" rotWithShape="0">
                  <a:prstClr val="black">
                    <a:alpha val="70000"/>
                  </a:prstClr>
                </a:outerShdw>
              </a:effectLst>
            </p:spPr>
          </p:pic>
        </p:grpSp>
      </p:grpSp>
      <p:grpSp>
        <p:nvGrpSpPr>
          <p:cNvPr id="50" name="组合 49"/>
          <p:cNvGrpSpPr/>
          <p:nvPr/>
        </p:nvGrpSpPr>
        <p:grpSpPr>
          <a:xfrm>
            <a:off x="3868716" y="2285583"/>
            <a:ext cx="5184094" cy="541414"/>
            <a:chOff x="2344716" y="2060848"/>
            <a:chExt cx="5184094" cy="541414"/>
          </a:xfrm>
        </p:grpSpPr>
        <p:grpSp>
          <p:nvGrpSpPr>
            <p:cNvPr id="51" name="组合 50"/>
            <p:cNvGrpSpPr/>
            <p:nvPr/>
          </p:nvGrpSpPr>
          <p:grpSpPr>
            <a:xfrm>
              <a:off x="3208810" y="2060848"/>
              <a:ext cx="4320000" cy="541414"/>
              <a:chOff x="3208810" y="2060848"/>
              <a:chExt cx="4320000" cy="541414"/>
            </a:xfrm>
          </p:grpSpPr>
          <p:sp>
            <p:nvSpPr>
              <p:cNvPr id="57" name="平行四边形 56"/>
              <p:cNvSpPr/>
              <p:nvPr/>
            </p:nvSpPr>
            <p:spPr>
              <a:xfrm>
                <a:off x="3208810" y="2060848"/>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平行四边形 57"/>
              <p:cNvSpPr/>
              <p:nvPr/>
            </p:nvSpPr>
            <p:spPr>
              <a:xfrm>
                <a:off x="3261600" y="2106000"/>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二十届三中全会的主要内容</a:t>
                </a:r>
                <a:endParaRPr lang="en-US" altLang="zh-CN" sz="1600" b="1" spc="-150" dirty="0">
                  <a:solidFill>
                    <a:srgbClr val="CB0131"/>
                  </a:solidFill>
                  <a:latin typeface="微软雅黑" panose="020B0503020204020204" charset="-122"/>
                  <a:ea typeface="微软雅黑" panose="020B0503020204020204" charset="-122"/>
                </a:endParaRPr>
              </a:p>
            </p:txBody>
          </p:sp>
        </p:grpSp>
        <p:grpSp>
          <p:nvGrpSpPr>
            <p:cNvPr id="52" name="组合 51"/>
            <p:cNvGrpSpPr/>
            <p:nvPr/>
          </p:nvGrpSpPr>
          <p:grpSpPr>
            <a:xfrm>
              <a:off x="2344716" y="2060848"/>
              <a:ext cx="720000" cy="541414"/>
              <a:chOff x="2344716" y="2060848"/>
              <a:chExt cx="720000" cy="541414"/>
            </a:xfrm>
          </p:grpSpPr>
          <p:grpSp>
            <p:nvGrpSpPr>
              <p:cNvPr id="53" name="组合 52"/>
              <p:cNvGrpSpPr/>
              <p:nvPr/>
            </p:nvGrpSpPr>
            <p:grpSpPr>
              <a:xfrm>
                <a:off x="2344716" y="2060848"/>
                <a:ext cx="720000" cy="541414"/>
                <a:chOff x="2344716" y="2060848"/>
                <a:chExt cx="720000" cy="541414"/>
              </a:xfrm>
            </p:grpSpPr>
            <p:sp>
              <p:nvSpPr>
                <p:cNvPr id="55" name="平行四边形 54"/>
                <p:cNvSpPr/>
                <p:nvPr/>
              </p:nvSpPr>
              <p:spPr>
                <a:xfrm>
                  <a:off x="2344716" y="2060848"/>
                  <a:ext cx="7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2397600" y="21060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6000" y="2115555"/>
                <a:ext cx="432000" cy="432000"/>
              </a:xfrm>
              <a:prstGeom prst="rect">
                <a:avLst/>
              </a:prstGeom>
              <a:effectLst>
                <a:outerShdw blurRad="38100" dist="25400" dir="2700000" algn="tl" rotWithShape="0">
                  <a:prstClr val="black">
                    <a:alpha val="70000"/>
                  </a:prstClr>
                </a:outerShdw>
              </a:effectLst>
            </p:spPr>
          </p:pic>
        </p:grpSp>
      </p:grpSp>
      <p:cxnSp>
        <p:nvCxnSpPr>
          <p:cNvPr id="59" name="直接连接符 58"/>
          <p:cNvCxnSpPr/>
          <p:nvPr/>
        </p:nvCxnSpPr>
        <p:spPr>
          <a:xfrm>
            <a:off x="3648368" y="2271175"/>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468000" y="3156396"/>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252000" y="4020775"/>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071664" y="4901942"/>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503712" y="2823671"/>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287688" y="3697810"/>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144312" y="4570583"/>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927648" y="5443356"/>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560000">
            <a:off x="1434216" y="3934160"/>
            <a:ext cx="432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4560000">
            <a:off x="2024915" y="3934160"/>
            <a:ext cx="432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079779" y="1486528"/>
            <a:ext cx="4194063" cy="646331"/>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汇报目录</a:t>
            </a:r>
          </a:p>
        </p:txBody>
      </p:sp>
      <p:cxnSp>
        <p:nvCxnSpPr>
          <p:cNvPr id="69" name="直接连接符 68"/>
          <p:cNvCxnSpPr/>
          <p:nvPr/>
        </p:nvCxnSpPr>
        <p:spPr>
          <a:xfrm rot="-4560000">
            <a:off x="6507695" y="3934160"/>
            <a:ext cx="432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sp>
        <p:nvSpPr>
          <p:cNvPr id="72" name="任意多边形 71"/>
          <p:cNvSpPr/>
          <p:nvPr/>
        </p:nvSpPr>
        <p:spPr>
          <a:xfrm>
            <a:off x="4871864" y="1575090"/>
            <a:ext cx="196884" cy="469207"/>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flipH="1">
            <a:off x="7248128" y="1575090"/>
            <a:ext cx="196884" cy="469207"/>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00"/>
            <a:ext cx="12192000" cy="6858000"/>
          </a:xfrm>
          <a:prstGeom prst="rect">
            <a:avLst/>
          </a:prstGeom>
        </p:spPr>
      </p:pic>
      <p:sp>
        <p:nvSpPr>
          <p:cNvPr id="20" name="平行四边形 19"/>
          <p:cNvSpPr/>
          <p:nvPr/>
        </p:nvSpPr>
        <p:spPr>
          <a:xfrm>
            <a:off x="3575720" y="404664"/>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相关实践调查</a:t>
            </a: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r="12176" b="4284"/>
          <a:stretch>
            <a:fillRect/>
          </a:stretch>
        </p:blipFill>
        <p:spPr>
          <a:xfrm>
            <a:off x="11079292" y="5782888"/>
            <a:ext cx="1115616" cy="1069838"/>
          </a:xfrm>
          <a:prstGeom prst="rect">
            <a:avLst/>
          </a:prstGeom>
        </p:spPr>
      </p:pic>
      <p:pic>
        <p:nvPicPr>
          <p:cNvPr id="4" name="图片 3">
            <a:extLst>
              <a:ext uri="{FF2B5EF4-FFF2-40B4-BE49-F238E27FC236}">
                <a16:creationId xmlns:a16="http://schemas.microsoft.com/office/drawing/2014/main" id="{F3DD5A4E-50CC-5085-292C-5C99156576F0}"/>
              </a:ext>
            </a:extLst>
          </p:cNvPr>
          <p:cNvPicPr>
            <a:picLocks noChangeAspect="1"/>
          </p:cNvPicPr>
          <p:nvPr/>
        </p:nvPicPr>
        <p:blipFill>
          <a:blip r:embed="rId4"/>
          <a:stretch>
            <a:fillRect/>
          </a:stretch>
        </p:blipFill>
        <p:spPr>
          <a:xfrm>
            <a:off x="568279" y="1061858"/>
            <a:ext cx="5425900" cy="2952328"/>
          </a:xfrm>
          <a:prstGeom prst="rect">
            <a:avLst/>
          </a:prstGeom>
        </p:spPr>
      </p:pic>
      <p:pic>
        <p:nvPicPr>
          <p:cNvPr id="8" name="图片 7">
            <a:extLst>
              <a:ext uri="{FF2B5EF4-FFF2-40B4-BE49-F238E27FC236}">
                <a16:creationId xmlns:a16="http://schemas.microsoft.com/office/drawing/2014/main" id="{BB03FDC6-516B-65A6-D695-8C5FB21B5FD1}"/>
              </a:ext>
            </a:extLst>
          </p:cNvPr>
          <p:cNvPicPr>
            <a:picLocks noChangeAspect="1"/>
          </p:cNvPicPr>
          <p:nvPr/>
        </p:nvPicPr>
        <p:blipFill>
          <a:blip r:embed="rId5"/>
          <a:stretch>
            <a:fillRect/>
          </a:stretch>
        </p:blipFill>
        <p:spPr>
          <a:xfrm>
            <a:off x="6197822" y="1052736"/>
            <a:ext cx="5821578" cy="4680520"/>
          </a:xfrm>
          <a:prstGeom prst="rect">
            <a:avLst/>
          </a:prstGeom>
        </p:spPr>
      </p:pic>
    </p:spTree>
    <p:extLst>
      <p:ext uri="{BB962C8B-B14F-4D97-AF65-F5344CB8AC3E}">
        <p14:creationId xmlns:p14="http://schemas.microsoft.com/office/powerpoint/2010/main" val="1881019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00"/>
            <a:ext cx="12192000" cy="6858000"/>
          </a:xfrm>
          <a:prstGeom prst="rect">
            <a:avLst/>
          </a:prstGeom>
        </p:spPr>
      </p:pic>
      <p:sp>
        <p:nvSpPr>
          <p:cNvPr id="20" name="平行四边形 19"/>
          <p:cNvSpPr/>
          <p:nvPr/>
        </p:nvSpPr>
        <p:spPr>
          <a:xfrm>
            <a:off x="3575720" y="404664"/>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相关实践调查</a:t>
            </a: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r="12176" b="4284"/>
          <a:stretch>
            <a:fillRect/>
          </a:stretch>
        </p:blipFill>
        <p:spPr>
          <a:xfrm>
            <a:off x="11079292" y="5782888"/>
            <a:ext cx="1115616" cy="1069838"/>
          </a:xfrm>
          <a:prstGeom prst="rect">
            <a:avLst/>
          </a:prstGeom>
        </p:spPr>
      </p:pic>
      <p:pic>
        <p:nvPicPr>
          <p:cNvPr id="3" name="图片 2">
            <a:extLst>
              <a:ext uri="{FF2B5EF4-FFF2-40B4-BE49-F238E27FC236}">
                <a16:creationId xmlns:a16="http://schemas.microsoft.com/office/drawing/2014/main" id="{A6696742-9A35-F087-0F1D-36FF641ABBD5}"/>
              </a:ext>
            </a:extLst>
          </p:cNvPr>
          <p:cNvPicPr>
            <a:picLocks noChangeAspect="1"/>
          </p:cNvPicPr>
          <p:nvPr/>
        </p:nvPicPr>
        <p:blipFill>
          <a:blip r:embed="rId4"/>
          <a:stretch>
            <a:fillRect/>
          </a:stretch>
        </p:blipFill>
        <p:spPr>
          <a:xfrm>
            <a:off x="2639616" y="1306369"/>
            <a:ext cx="5527708" cy="4985636"/>
          </a:xfrm>
          <a:prstGeom prst="rect">
            <a:avLst/>
          </a:prstGeom>
        </p:spPr>
      </p:pic>
    </p:spTree>
    <p:extLst>
      <p:ext uri="{BB962C8B-B14F-4D97-AF65-F5344CB8AC3E}">
        <p14:creationId xmlns:p14="http://schemas.microsoft.com/office/powerpoint/2010/main" val="2315162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3"/>
            <a:ext cx="12192000" cy="6857434"/>
          </a:xfrm>
          <a:prstGeom prst="rect">
            <a:avLst/>
          </a:prstGeom>
        </p:spPr>
      </p:pic>
      <p:sp>
        <p:nvSpPr>
          <p:cNvPr id="67" name="椭圆 66"/>
          <p:cNvSpPr/>
          <p:nvPr/>
        </p:nvSpPr>
        <p:spPr>
          <a:xfrm>
            <a:off x="7869276" y="4449478"/>
            <a:ext cx="425511" cy="438809"/>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8" name="椭圆 67"/>
          <p:cNvSpPr/>
          <p:nvPr/>
        </p:nvSpPr>
        <p:spPr>
          <a:xfrm>
            <a:off x="2636164" y="3178495"/>
            <a:ext cx="749633" cy="773059"/>
          </a:xfrm>
          <a:prstGeom prst="ellipse">
            <a:avLst/>
          </a:prstGeom>
          <a:solidFill>
            <a:schemeClr val="bg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69" name="椭圆 68"/>
          <p:cNvSpPr/>
          <p:nvPr/>
        </p:nvSpPr>
        <p:spPr>
          <a:xfrm>
            <a:off x="7498804" y="3684786"/>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0" name="椭圆 69"/>
          <p:cNvSpPr/>
          <p:nvPr/>
        </p:nvSpPr>
        <p:spPr>
          <a:xfrm>
            <a:off x="8696173" y="4263217"/>
            <a:ext cx="225405" cy="232449"/>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1" name="椭圆 70"/>
          <p:cNvSpPr/>
          <p:nvPr/>
        </p:nvSpPr>
        <p:spPr>
          <a:xfrm>
            <a:off x="8386504" y="2564907"/>
            <a:ext cx="373792" cy="38547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2" name="椭圆 71"/>
          <p:cNvSpPr/>
          <p:nvPr/>
        </p:nvSpPr>
        <p:spPr>
          <a:xfrm>
            <a:off x="7078889" y="2621410"/>
            <a:ext cx="1202074" cy="1239638"/>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3" name="椭圆 72"/>
          <p:cNvSpPr/>
          <p:nvPr/>
        </p:nvSpPr>
        <p:spPr>
          <a:xfrm>
            <a:off x="4113637" y="2279908"/>
            <a:ext cx="1603055" cy="1653151"/>
          </a:xfrm>
          <a:prstGeom prst="ellipse">
            <a:avLst/>
          </a:prstGeom>
          <a:solidFill>
            <a:schemeClr val="bg1">
              <a:alpha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4" name="椭圆 73"/>
          <p:cNvSpPr/>
          <p:nvPr/>
        </p:nvSpPr>
        <p:spPr>
          <a:xfrm>
            <a:off x="6744072" y="4638968"/>
            <a:ext cx="316830" cy="326732"/>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5" name="椭圆 74"/>
          <p:cNvSpPr/>
          <p:nvPr/>
        </p:nvSpPr>
        <p:spPr>
          <a:xfrm>
            <a:off x="8760299" y="3429000"/>
            <a:ext cx="455017" cy="46923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6" name="椭圆 75"/>
          <p:cNvSpPr/>
          <p:nvPr/>
        </p:nvSpPr>
        <p:spPr>
          <a:xfrm>
            <a:off x="8760299" y="278093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7" name="椭圆 76"/>
          <p:cNvSpPr/>
          <p:nvPr/>
        </p:nvSpPr>
        <p:spPr>
          <a:xfrm>
            <a:off x="5944168" y="4561540"/>
            <a:ext cx="633692" cy="653495"/>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8" name="椭圆 77"/>
          <p:cNvSpPr/>
          <p:nvPr/>
        </p:nvSpPr>
        <p:spPr>
          <a:xfrm>
            <a:off x="3385797" y="2700254"/>
            <a:ext cx="787327" cy="81193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79" name="椭圆 78"/>
          <p:cNvSpPr/>
          <p:nvPr/>
        </p:nvSpPr>
        <p:spPr>
          <a:xfrm>
            <a:off x="3587824" y="3292844"/>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0" name="椭圆 79"/>
          <p:cNvSpPr/>
          <p:nvPr/>
        </p:nvSpPr>
        <p:spPr>
          <a:xfrm>
            <a:off x="9302756" y="3459605"/>
            <a:ext cx="249628" cy="257429"/>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1" name="椭圆 80"/>
          <p:cNvSpPr/>
          <p:nvPr/>
        </p:nvSpPr>
        <p:spPr>
          <a:xfrm>
            <a:off x="5527060" y="4489083"/>
            <a:ext cx="441166" cy="454953"/>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2" name="椭圆 81"/>
          <p:cNvSpPr/>
          <p:nvPr/>
        </p:nvSpPr>
        <p:spPr>
          <a:xfrm>
            <a:off x="5735963" y="2135892"/>
            <a:ext cx="1603055" cy="1653151"/>
          </a:xfrm>
          <a:prstGeom prst="ellipse">
            <a:avLst/>
          </a:prstGeom>
          <a:gradFill>
            <a:gsLst>
              <a:gs pos="0">
                <a:schemeClr val="bg1">
                  <a:alpha val="70000"/>
                </a:schemeClr>
              </a:gs>
              <a:gs pos="34000">
                <a:schemeClr val="bg1">
                  <a:alpha val="50000"/>
                </a:schemeClr>
              </a:gs>
              <a:gs pos="100000">
                <a:schemeClr val="bg2">
                  <a:lumMod val="40000"/>
                  <a:lumOff val="60000"/>
                  <a:alpha val="0"/>
                </a:schemeClr>
              </a:gs>
            </a:gsLst>
            <a:path path="shap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3" name="椭圆 82"/>
          <p:cNvSpPr/>
          <p:nvPr/>
        </p:nvSpPr>
        <p:spPr>
          <a:xfrm>
            <a:off x="5628814" y="1916835"/>
            <a:ext cx="632203" cy="651959"/>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4" name="椭圆 83"/>
          <p:cNvSpPr/>
          <p:nvPr/>
        </p:nvSpPr>
        <p:spPr>
          <a:xfrm>
            <a:off x="4957427" y="4357676"/>
            <a:ext cx="831375" cy="857356"/>
          </a:xfrm>
          <a:prstGeom prst="ellipse">
            <a:avLst/>
          </a:prstGeom>
          <a:solidFill>
            <a:schemeClr val="bg1">
              <a:alpha val="3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5" name="椭圆 84"/>
          <p:cNvSpPr/>
          <p:nvPr/>
        </p:nvSpPr>
        <p:spPr>
          <a:xfrm>
            <a:off x="6817938" y="1982714"/>
            <a:ext cx="762170" cy="78598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6" name="椭圆 85"/>
          <p:cNvSpPr/>
          <p:nvPr/>
        </p:nvSpPr>
        <p:spPr>
          <a:xfrm>
            <a:off x="8760299" y="386105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7" name="椭圆 86"/>
          <p:cNvSpPr/>
          <p:nvPr/>
        </p:nvSpPr>
        <p:spPr>
          <a:xfrm>
            <a:off x="1919539" y="3068960"/>
            <a:ext cx="374945" cy="386662"/>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8" name="椭圆 87"/>
          <p:cNvSpPr/>
          <p:nvPr/>
        </p:nvSpPr>
        <p:spPr>
          <a:xfrm>
            <a:off x="6349800" y="3219271"/>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89" name="椭圆 88"/>
          <p:cNvSpPr/>
          <p:nvPr/>
        </p:nvSpPr>
        <p:spPr>
          <a:xfrm>
            <a:off x="6816083" y="4278931"/>
            <a:ext cx="166325" cy="171523"/>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0" name="椭圆 89"/>
          <p:cNvSpPr/>
          <p:nvPr/>
        </p:nvSpPr>
        <p:spPr>
          <a:xfrm>
            <a:off x="2135563" y="3150103"/>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1" name="椭圆 90"/>
          <p:cNvSpPr/>
          <p:nvPr/>
        </p:nvSpPr>
        <p:spPr>
          <a:xfrm>
            <a:off x="7323376" y="4153717"/>
            <a:ext cx="182278" cy="187974"/>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2" name="椭圆 91"/>
          <p:cNvSpPr/>
          <p:nvPr/>
        </p:nvSpPr>
        <p:spPr>
          <a:xfrm>
            <a:off x="3798099" y="3896404"/>
            <a:ext cx="821356" cy="847023"/>
          </a:xfrm>
          <a:prstGeom prst="ellipse">
            <a:avLst/>
          </a:prstGeom>
          <a:solidFill>
            <a:schemeClr val="bg1">
              <a:alpha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3" name="椭圆 92"/>
          <p:cNvSpPr/>
          <p:nvPr/>
        </p:nvSpPr>
        <p:spPr>
          <a:xfrm>
            <a:off x="8339852" y="3425212"/>
            <a:ext cx="492455" cy="507844"/>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4" name="椭圆 93"/>
          <p:cNvSpPr/>
          <p:nvPr/>
        </p:nvSpPr>
        <p:spPr>
          <a:xfrm>
            <a:off x="7968208" y="3327072"/>
            <a:ext cx="504056" cy="519808"/>
          </a:xfrm>
          <a:prstGeom prst="ellipse">
            <a:avLst/>
          </a:prstGeom>
          <a:solidFill>
            <a:schemeClr val="bg1">
              <a:alpha val="34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5" name="椭圆 94"/>
          <p:cNvSpPr/>
          <p:nvPr/>
        </p:nvSpPr>
        <p:spPr>
          <a:xfrm>
            <a:off x="9610580" y="3140971"/>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6" name="椭圆 95"/>
          <p:cNvSpPr/>
          <p:nvPr/>
        </p:nvSpPr>
        <p:spPr>
          <a:xfrm>
            <a:off x="3583245" y="3742246"/>
            <a:ext cx="589879" cy="608313"/>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97" name="椭圆 96"/>
          <p:cNvSpPr/>
          <p:nvPr/>
        </p:nvSpPr>
        <p:spPr>
          <a:xfrm>
            <a:off x="7349819" y="4348687"/>
            <a:ext cx="742073" cy="765262"/>
          </a:xfrm>
          <a:prstGeom prst="ellipse">
            <a:avLst/>
          </a:prstGeom>
          <a:solidFill>
            <a:schemeClr val="bg1">
              <a:alpha val="5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8" name="椭圆 97"/>
          <p:cNvSpPr/>
          <p:nvPr/>
        </p:nvSpPr>
        <p:spPr>
          <a:xfrm>
            <a:off x="2777904" y="2308968"/>
            <a:ext cx="585736" cy="60404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99" name="椭圆 98"/>
          <p:cNvSpPr/>
          <p:nvPr/>
        </p:nvSpPr>
        <p:spPr>
          <a:xfrm>
            <a:off x="5308675" y="3032369"/>
            <a:ext cx="787327" cy="81193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00" name="椭圆 99"/>
          <p:cNvSpPr/>
          <p:nvPr/>
        </p:nvSpPr>
        <p:spPr>
          <a:xfrm>
            <a:off x="8088680" y="4111302"/>
            <a:ext cx="455592" cy="469829"/>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01" name="椭圆 100"/>
          <p:cNvSpPr/>
          <p:nvPr/>
        </p:nvSpPr>
        <p:spPr>
          <a:xfrm>
            <a:off x="5015883" y="3216012"/>
            <a:ext cx="1603055" cy="1653151"/>
          </a:xfrm>
          <a:prstGeom prst="ellipse">
            <a:avLst/>
          </a:prstGeom>
          <a:solidFill>
            <a:schemeClr val="bg1">
              <a:alpha val="2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02" name="椭圆 101"/>
          <p:cNvSpPr/>
          <p:nvPr/>
        </p:nvSpPr>
        <p:spPr>
          <a:xfrm>
            <a:off x="10390042" y="3034944"/>
            <a:ext cx="242462" cy="250040"/>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4536486" y="4639085"/>
            <a:ext cx="378676" cy="390510"/>
            <a:chOff x="3743294" y="2295586"/>
            <a:chExt cx="370428" cy="370428"/>
          </a:xfrm>
        </p:grpSpPr>
        <p:sp>
          <p:nvSpPr>
            <p:cNvPr id="104" name="椭圆 103"/>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椭圆 105"/>
          <p:cNvSpPr/>
          <p:nvPr/>
        </p:nvSpPr>
        <p:spPr>
          <a:xfrm>
            <a:off x="6042661" y="3891926"/>
            <a:ext cx="720080" cy="742581"/>
          </a:xfrm>
          <a:prstGeom prst="ellipse">
            <a:avLst/>
          </a:prstGeom>
          <a:solidFill>
            <a:schemeClr val="bg1">
              <a:alpha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grpSp>
        <p:nvGrpSpPr>
          <p:cNvPr id="107" name="组合 106"/>
          <p:cNvGrpSpPr/>
          <p:nvPr/>
        </p:nvGrpSpPr>
        <p:grpSpPr>
          <a:xfrm>
            <a:off x="9408368" y="3501008"/>
            <a:ext cx="484924" cy="500078"/>
            <a:chOff x="3743294" y="2295586"/>
            <a:chExt cx="370428" cy="370428"/>
          </a:xfrm>
        </p:grpSpPr>
        <p:sp>
          <p:nvSpPr>
            <p:cNvPr id="108" name="椭圆 107"/>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0" name="椭圆 109"/>
          <p:cNvSpPr/>
          <p:nvPr/>
        </p:nvSpPr>
        <p:spPr>
          <a:xfrm>
            <a:off x="4641438" y="3672264"/>
            <a:ext cx="518458" cy="534659"/>
          </a:xfrm>
          <a:prstGeom prst="ellipse">
            <a:avLst/>
          </a:pr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1" name="椭圆 110"/>
          <p:cNvSpPr/>
          <p:nvPr/>
        </p:nvSpPr>
        <p:spPr>
          <a:xfrm>
            <a:off x="6945694" y="3326392"/>
            <a:ext cx="518458" cy="534659"/>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grpSp>
        <p:nvGrpSpPr>
          <p:cNvPr id="112" name="组合 111"/>
          <p:cNvGrpSpPr/>
          <p:nvPr/>
        </p:nvGrpSpPr>
        <p:grpSpPr>
          <a:xfrm>
            <a:off x="5242091" y="1810810"/>
            <a:ext cx="242461" cy="250038"/>
            <a:chOff x="3743294" y="2295586"/>
            <a:chExt cx="370428" cy="370428"/>
          </a:xfrm>
        </p:grpSpPr>
        <p:sp>
          <p:nvSpPr>
            <p:cNvPr id="113" name="椭圆 112"/>
            <p:cNvSpPr/>
            <p:nvPr/>
          </p:nvSpPr>
          <p:spPr>
            <a:xfrm>
              <a:off x="3743294" y="2295586"/>
              <a:ext cx="370428" cy="370428"/>
            </a:xfrm>
            <a:prstGeom prst="ellipse">
              <a:avLst/>
            </a:prstGeom>
            <a:solidFill>
              <a:schemeClr val="bg1">
                <a:alpha val="2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3824456" y="2376748"/>
              <a:ext cx="208104" cy="208104"/>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a:off x="7896200" y="2318280"/>
            <a:ext cx="518458" cy="534659"/>
          </a:xfrm>
          <a:prstGeom prst="ellipse">
            <a:avLst/>
          </a:prstGeom>
          <a:solidFill>
            <a:schemeClr val="bg1">
              <a:alpha val="1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6" name="椭圆 115"/>
          <p:cNvSpPr/>
          <p:nvPr/>
        </p:nvSpPr>
        <p:spPr>
          <a:xfrm>
            <a:off x="4089644" y="1783182"/>
            <a:ext cx="741088" cy="764247"/>
          </a:xfrm>
          <a:prstGeom prst="ellipse">
            <a:avLst/>
          </a:prstGeom>
          <a:gradFill>
            <a:gsLst>
              <a:gs pos="0">
                <a:schemeClr val="bg1"/>
              </a:gs>
              <a:gs pos="34000">
                <a:schemeClr val="bg1"/>
              </a:gs>
              <a:gs pos="100000">
                <a:schemeClr val="bg2">
                  <a:lumMod val="40000"/>
                  <a:lumOff val="60000"/>
                  <a:alpha val="0"/>
                </a:schemeClr>
              </a:gs>
            </a:gsLst>
            <a:path path="shape">
              <a:fillToRect l="50000" t="50000" r="50000" b="50000"/>
            </a:path>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7" name="椭圆 116"/>
          <p:cNvSpPr/>
          <p:nvPr/>
        </p:nvSpPr>
        <p:spPr>
          <a:xfrm>
            <a:off x="6096000" y="1556792"/>
            <a:ext cx="626222" cy="645792"/>
          </a:xfrm>
          <a:prstGeom prst="ellipse">
            <a:avLst/>
          </a:prstGeom>
          <a:gradFill>
            <a:gsLst>
              <a:gs pos="0">
                <a:schemeClr val="bg1">
                  <a:alpha val="80000"/>
                </a:schemeClr>
              </a:gs>
              <a:gs pos="65000">
                <a:schemeClr val="bg1">
                  <a:alpha val="60000"/>
                </a:schemeClr>
              </a:gs>
              <a:gs pos="100000">
                <a:schemeClr val="bg2">
                  <a:lumMod val="40000"/>
                  <a:lumOff val="60000"/>
                  <a:alpha val="0"/>
                </a:schemeClr>
              </a:gs>
            </a:gsLst>
            <a:path path="shape">
              <a:fillToRect l="50000" t="50000" r="50000" b="50000"/>
            </a:path>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8" name="椭圆 117"/>
          <p:cNvSpPr/>
          <p:nvPr/>
        </p:nvSpPr>
        <p:spPr>
          <a:xfrm>
            <a:off x="7032107" y="4406456"/>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19" name="椭圆 118"/>
          <p:cNvSpPr/>
          <p:nvPr/>
        </p:nvSpPr>
        <p:spPr>
          <a:xfrm>
            <a:off x="6550221" y="4566963"/>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0" name="椭圆 119"/>
          <p:cNvSpPr/>
          <p:nvPr/>
        </p:nvSpPr>
        <p:spPr>
          <a:xfrm>
            <a:off x="4799859" y="4350939"/>
            <a:ext cx="295295" cy="304523"/>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1" name="椭圆 120"/>
          <p:cNvSpPr/>
          <p:nvPr/>
        </p:nvSpPr>
        <p:spPr>
          <a:xfrm>
            <a:off x="4583832" y="4295420"/>
            <a:ext cx="193486" cy="199532"/>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2" name="椭圆 121"/>
          <p:cNvSpPr/>
          <p:nvPr/>
        </p:nvSpPr>
        <p:spPr>
          <a:xfrm>
            <a:off x="5015880" y="4090954"/>
            <a:ext cx="182278" cy="187974"/>
          </a:xfrm>
          <a:prstGeom prst="ellipse">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3" name="椭圆 122"/>
          <p:cNvSpPr/>
          <p:nvPr/>
        </p:nvSpPr>
        <p:spPr>
          <a:xfrm>
            <a:off x="1559496" y="3140968"/>
            <a:ext cx="218376" cy="22520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4" name="椭圆 123"/>
          <p:cNvSpPr/>
          <p:nvPr/>
        </p:nvSpPr>
        <p:spPr>
          <a:xfrm>
            <a:off x="7639615" y="1844409"/>
            <a:ext cx="497025" cy="512557"/>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5" name="椭圆 124"/>
          <p:cNvSpPr/>
          <p:nvPr/>
        </p:nvSpPr>
        <p:spPr>
          <a:xfrm>
            <a:off x="8040216" y="2042406"/>
            <a:ext cx="297190" cy="306477"/>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6" name="椭圆 125"/>
          <p:cNvSpPr/>
          <p:nvPr/>
        </p:nvSpPr>
        <p:spPr>
          <a:xfrm>
            <a:off x="9302758" y="2420888"/>
            <a:ext cx="239153" cy="246626"/>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7" name="椭圆 126"/>
          <p:cNvSpPr/>
          <p:nvPr/>
        </p:nvSpPr>
        <p:spPr>
          <a:xfrm>
            <a:off x="2734860" y="3540257"/>
            <a:ext cx="848385" cy="874897"/>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28" name="椭圆 127"/>
          <p:cNvSpPr/>
          <p:nvPr/>
        </p:nvSpPr>
        <p:spPr>
          <a:xfrm>
            <a:off x="3730714" y="2463650"/>
            <a:ext cx="294939" cy="304156"/>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129" name="椭圆 128"/>
          <p:cNvSpPr/>
          <p:nvPr/>
        </p:nvSpPr>
        <p:spPr>
          <a:xfrm>
            <a:off x="5373114" y="2147303"/>
            <a:ext cx="442967" cy="456810"/>
          </a:xfrm>
          <a:prstGeom prst="ellipse">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131" name="TextBox 130"/>
          <p:cNvSpPr txBox="1"/>
          <p:nvPr/>
        </p:nvSpPr>
        <p:spPr>
          <a:xfrm>
            <a:off x="3900084" y="2603892"/>
            <a:ext cx="4437380" cy="1188720"/>
          </a:xfrm>
          <a:prstGeom prst="rect">
            <a:avLst/>
          </a:prstGeom>
          <a:noFill/>
          <a:ln>
            <a:noFill/>
          </a:ln>
          <a:effectLst>
            <a:outerShdw blurRad="38100" dist="50800" dir="2700000" algn="ctr">
              <a:srgbClr val="000000">
                <a:alpha val="50000"/>
              </a:srgbClr>
            </a:outerShdw>
          </a:effectLst>
          <a:scene3d>
            <a:camera prst="orthographicFront">
              <a:rot lat="0" lon="0" rev="0"/>
            </a:camera>
            <a:lightRig rig="glow" dir="t">
              <a:rot lat="0" lon="0" rev="4800000"/>
            </a:lightRig>
          </a:scene3d>
          <a:sp3d prstMaterial="matte">
            <a:bevelT w="127000" h="63500"/>
          </a:sp3d>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altLang="zh-CN" sz="7200" b="1" kern="0" spc="-500" dirty="0">
                <a:ln w="11430">
                  <a:gradFill flip="none" rotWithShape="1">
                    <a:gsLst>
                      <a:gs pos="0">
                        <a:srgbClr val="FFFFFF"/>
                      </a:gs>
                      <a:gs pos="16000">
                        <a:schemeClr val="tx1">
                          <a:lumMod val="50000"/>
                          <a:lumOff val="50000"/>
                        </a:schemeClr>
                      </a:gs>
                      <a:gs pos="17999">
                        <a:srgbClr val="FFFFFF"/>
                      </a:gs>
                      <a:gs pos="42000">
                        <a:schemeClr val="bg1">
                          <a:lumMod val="95000"/>
                        </a:schemeClr>
                      </a:gs>
                      <a:gs pos="53000">
                        <a:srgbClr val="CFCFCF"/>
                      </a:gs>
                      <a:gs pos="66000">
                        <a:srgbClr val="CFCFCF"/>
                      </a:gs>
                      <a:gs pos="75999">
                        <a:schemeClr val="tx1">
                          <a:lumMod val="50000"/>
                          <a:lumOff val="50000"/>
                        </a:schemeClr>
                      </a:gs>
                      <a:gs pos="78999">
                        <a:srgbClr val="FFFFFF"/>
                      </a:gs>
                      <a:gs pos="100000">
                        <a:srgbClr val="7F7F7F"/>
                      </a:gs>
                    </a:gsLst>
                    <a:lin ang="5400000" scaled="0"/>
                    <a:tileRect/>
                  </a:gradFill>
                </a:ln>
                <a:gradFill flip="none" rotWithShape="1">
                  <a:gsLst>
                    <a:gs pos="0">
                      <a:srgbClr val="FF6600"/>
                    </a:gs>
                    <a:gs pos="25000">
                      <a:srgbClr val="FF6600"/>
                    </a:gs>
                    <a:gs pos="50000">
                      <a:srgbClr val="FFC000"/>
                    </a:gs>
                    <a:gs pos="75000">
                      <a:srgbClr val="FFFF00"/>
                    </a:gs>
                    <a:gs pos="100000">
                      <a:srgbClr val="FFCC00"/>
                    </a:gs>
                  </a:gsLst>
                  <a:lin ang="16200000" scaled="1"/>
                  <a:tileRect/>
                </a:gradFill>
                <a:effectLst>
                  <a:outerShdw algn="tl">
                    <a:srgbClr val="000000">
                      <a:alpha val="30000"/>
                    </a:srgbClr>
                  </a:outerShdw>
                </a:effectLst>
                <a:latin typeface="华文行楷" pitchFamily="2" charset="-122"/>
                <a:ea typeface="华文行楷" pitchFamily="2" charset="-122"/>
              </a:rPr>
              <a:t>感谢聆听</a:t>
            </a:r>
            <a:r>
              <a:rPr lang="zh-CN" altLang="en-US" sz="7200" b="1" kern="0" spc="-500" dirty="0">
                <a:ln w="11430">
                  <a:gradFill flip="none" rotWithShape="1">
                    <a:gsLst>
                      <a:gs pos="0">
                        <a:srgbClr val="FFFFFF"/>
                      </a:gs>
                      <a:gs pos="16000">
                        <a:schemeClr val="tx1">
                          <a:lumMod val="50000"/>
                          <a:lumOff val="50000"/>
                        </a:schemeClr>
                      </a:gs>
                      <a:gs pos="17999">
                        <a:srgbClr val="FFFFFF"/>
                      </a:gs>
                      <a:gs pos="42000">
                        <a:schemeClr val="bg1">
                          <a:lumMod val="95000"/>
                        </a:schemeClr>
                      </a:gs>
                      <a:gs pos="53000">
                        <a:srgbClr val="CFCFCF"/>
                      </a:gs>
                      <a:gs pos="66000">
                        <a:srgbClr val="CFCFCF"/>
                      </a:gs>
                      <a:gs pos="75999">
                        <a:schemeClr val="tx1">
                          <a:lumMod val="50000"/>
                          <a:lumOff val="50000"/>
                        </a:schemeClr>
                      </a:gs>
                      <a:gs pos="78999">
                        <a:srgbClr val="FFFFFF"/>
                      </a:gs>
                      <a:gs pos="100000">
                        <a:srgbClr val="7F7F7F"/>
                      </a:gs>
                    </a:gsLst>
                    <a:lin ang="5400000" scaled="0"/>
                    <a:tileRect/>
                  </a:gradFill>
                </a:ln>
                <a:gradFill flip="none" rotWithShape="1">
                  <a:gsLst>
                    <a:gs pos="0">
                      <a:srgbClr val="FF6600"/>
                    </a:gs>
                    <a:gs pos="25000">
                      <a:srgbClr val="FF6600"/>
                    </a:gs>
                    <a:gs pos="50000">
                      <a:srgbClr val="FFC000"/>
                    </a:gs>
                    <a:gs pos="75000">
                      <a:srgbClr val="FFFF00"/>
                    </a:gs>
                    <a:gs pos="100000">
                      <a:srgbClr val="FFCC00"/>
                    </a:gs>
                  </a:gsLst>
                  <a:lin ang="16200000" scaled="1"/>
                  <a:tileRect/>
                </a:gradFill>
                <a:effectLst>
                  <a:outerShdw algn="tl">
                    <a:srgbClr val="000000">
                      <a:alpha val="30000"/>
                    </a:srgbClr>
                  </a:outerShdw>
                </a:effectLst>
                <a:latin typeface="华文行楷" pitchFamily="2" charset="-122"/>
                <a:ea typeface="华文行楷" pitchFamily="2" charset="-122"/>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p:nvPr/>
        </p:nvSpPr>
        <p:spPr>
          <a:xfrm>
            <a:off x="0" y="1"/>
            <a:ext cx="12192000" cy="18448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9211212" y="0"/>
            <a:ext cx="1456788" cy="1844824"/>
          </a:xfrm>
          <a:prstGeom prst="rect">
            <a:avLst/>
          </a:prstGeom>
        </p:spPr>
      </p:pic>
      <p:sp>
        <p:nvSpPr>
          <p:cNvPr id="12" name="矩形 11"/>
          <p:cNvSpPr/>
          <p:nvPr/>
        </p:nvSpPr>
        <p:spPr>
          <a:xfrm>
            <a:off x="0" y="1844824"/>
            <a:ext cx="12192000" cy="5013176"/>
          </a:xfrm>
          <a:prstGeom prst="rect">
            <a:avLst/>
          </a:prstGeom>
          <a:solidFill>
            <a:srgbClr val="FCFC6C"/>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4040377" y="1125618"/>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引言</a:t>
            </a:r>
          </a:p>
        </p:txBody>
      </p:sp>
      <p:sp>
        <p:nvSpPr>
          <p:cNvPr id="14" name="矩形 13"/>
          <p:cNvSpPr/>
          <p:nvPr/>
        </p:nvSpPr>
        <p:spPr>
          <a:xfrm>
            <a:off x="1619503" y="2561107"/>
            <a:ext cx="9036496" cy="2428870"/>
          </a:xfrm>
          <a:prstGeom prst="rect">
            <a:avLst/>
          </a:prstGeom>
        </p:spPr>
        <p:txBody>
          <a:bodyPr wrap="square">
            <a:spAutoFit/>
          </a:bodyPr>
          <a:lstStyle/>
          <a:p>
            <a:pPr indent="576000"/>
            <a:r>
              <a:rPr lang="zh-CN" altLang="en-US" sz="2500" b="1" dirty="0">
                <a:latin typeface="微软雅黑" panose="020B0503020204020204" charset="-122"/>
                <a:ea typeface="微软雅黑" panose="020B0503020204020204" charset="-122"/>
              </a:rPr>
              <a:t>改革开放是决定当代中国命运的关键抉择，党的十一届三中全会开启了改革开放和社会主义现代化建设新时期，党的十八届三中全会开启了新时代全面深化改革新征程</a:t>
            </a:r>
            <a:r>
              <a:rPr lang="en-US" altLang="zh-CN" sz="2500" b="1" dirty="0">
                <a:latin typeface="微软雅黑" panose="020B0503020204020204" charset="-122"/>
                <a:ea typeface="微软雅黑" panose="020B0503020204020204" charset="-122"/>
              </a:rPr>
              <a:t>.</a:t>
            </a:r>
            <a:r>
              <a:rPr lang="zh-CN" altLang="en-US" sz="2500" b="1" dirty="0">
                <a:latin typeface="微软雅黑" panose="020B0503020204020204" charset="-122"/>
                <a:ea typeface="微软雅黑" panose="020B0503020204020204" charset="-122"/>
              </a:rPr>
              <a:t>在此背景下，二十届三中全会的召开具有承上启下的重要意义，其围绕推进中国式现代化这一主题，对新时代新征程上进一步全面深化改革作出系统性战略性部署，为中国未来发展指明了方向。</a:t>
            </a:r>
            <a:endParaRPr lang="zh-CN" altLang="zh-CN" sz="2500" dirty="0">
              <a:latin typeface="微软雅黑" panose="020B0503020204020204" charset="-122"/>
              <a:ea typeface="微软雅黑" panose="020B0503020204020204" charset="-122"/>
            </a:endParaRPr>
          </a:p>
        </p:txBody>
      </p:sp>
      <p:sp>
        <p:nvSpPr>
          <p:cNvPr id="15" name="任意多边形 14"/>
          <p:cNvSpPr/>
          <p:nvPr/>
        </p:nvSpPr>
        <p:spPr>
          <a:xfrm>
            <a:off x="3658570" y="1160780"/>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flipH="1">
            <a:off x="8256240" y="1160780"/>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图片 7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50" name="组合 49"/>
          <p:cNvGrpSpPr/>
          <p:nvPr/>
        </p:nvGrpSpPr>
        <p:grpSpPr>
          <a:xfrm>
            <a:off x="3436668" y="3419828"/>
            <a:ext cx="5184094" cy="541414"/>
            <a:chOff x="2344716" y="2060848"/>
            <a:chExt cx="5184094" cy="541414"/>
          </a:xfrm>
        </p:grpSpPr>
        <p:grpSp>
          <p:nvGrpSpPr>
            <p:cNvPr id="51" name="组合 50"/>
            <p:cNvGrpSpPr/>
            <p:nvPr/>
          </p:nvGrpSpPr>
          <p:grpSpPr>
            <a:xfrm>
              <a:off x="3208810" y="2060848"/>
              <a:ext cx="4320000" cy="541414"/>
              <a:chOff x="3208810" y="2060848"/>
              <a:chExt cx="4320000" cy="541414"/>
            </a:xfrm>
          </p:grpSpPr>
          <p:sp>
            <p:nvSpPr>
              <p:cNvPr id="57" name="平行四边形 56"/>
              <p:cNvSpPr/>
              <p:nvPr/>
            </p:nvSpPr>
            <p:spPr>
              <a:xfrm>
                <a:off x="3208810" y="2060848"/>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平行四边形 57"/>
              <p:cNvSpPr/>
              <p:nvPr/>
            </p:nvSpPr>
            <p:spPr>
              <a:xfrm>
                <a:off x="3261600" y="2106000"/>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ctr"/>
                <a:r>
                  <a:rPr lang="zh-CN" altLang="en-US" sz="1600" b="1" spc="-150" dirty="0">
                    <a:solidFill>
                      <a:srgbClr val="CB0131"/>
                    </a:solidFill>
                    <a:latin typeface="微软雅黑" panose="020B0503020204020204" charset="-122"/>
                    <a:ea typeface="微软雅黑" panose="020B0503020204020204" charset="-122"/>
                  </a:rPr>
                  <a:t>二十届三中全会的主要内容</a:t>
                </a:r>
              </a:p>
            </p:txBody>
          </p:sp>
        </p:grpSp>
        <p:grpSp>
          <p:nvGrpSpPr>
            <p:cNvPr id="52" name="组合 51"/>
            <p:cNvGrpSpPr/>
            <p:nvPr/>
          </p:nvGrpSpPr>
          <p:grpSpPr>
            <a:xfrm>
              <a:off x="2344716" y="2060848"/>
              <a:ext cx="720000" cy="541414"/>
              <a:chOff x="2344716" y="2060848"/>
              <a:chExt cx="720000" cy="541414"/>
            </a:xfrm>
          </p:grpSpPr>
          <p:grpSp>
            <p:nvGrpSpPr>
              <p:cNvPr id="53" name="组合 52"/>
              <p:cNvGrpSpPr/>
              <p:nvPr/>
            </p:nvGrpSpPr>
            <p:grpSpPr>
              <a:xfrm>
                <a:off x="2344716" y="2060848"/>
                <a:ext cx="720000" cy="541414"/>
                <a:chOff x="2344716" y="2060848"/>
                <a:chExt cx="720000" cy="541414"/>
              </a:xfrm>
            </p:grpSpPr>
            <p:sp>
              <p:nvSpPr>
                <p:cNvPr id="55" name="平行四边形 54"/>
                <p:cNvSpPr/>
                <p:nvPr/>
              </p:nvSpPr>
              <p:spPr>
                <a:xfrm>
                  <a:off x="2344716" y="2060848"/>
                  <a:ext cx="7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2397600" y="21060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000" y="2115555"/>
                <a:ext cx="432000" cy="432000"/>
              </a:xfrm>
              <a:prstGeom prst="rect">
                <a:avLst/>
              </a:prstGeom>
              <a:effectLst>
                <a:outerShdw blurRad="38100" dist="25400" dir="2700000" algn="tl" rotWithShape="0">
                  <a:prstClr val="black">
                    <a:alpha val="70000"/>
                  </a:prstClr>
                </a:outerShdw>
              </a:effectLst>
            </p:spPr>
          </p:pic>
        </p:grpSp>
      </p:grpSp>
      <p:cxnSp>
        <p:nvCxnSpPr>
          <p:cNvPr id="59" name="直接连接符 58"/>
          <p:cNvCxnSpPr/>
          <p:nvPr/>
        </p:nvCxnSpPr>
        <p:spPr>
          <a:xfrm>
            <a:off x="3216320" y="3405420"/>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071664" y="3957916"/>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560000">
            <a:off x="3055944"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4560000">
            <a:off x="3646643"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4560000">
            <a:off x="8129423"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pic>
        <p:nvPicPr>
          <p:cNvPr id="73" name="图片 72"/>
          <p:cNvPicPr>
            <a:picLocks noChangeAspect="1"/>
          </p:cNvPicPr>
          <p:nvPr/>
        </p:nvPicPr>
        <p:blipFill rotWithShape="1">
          <a:blip r:embed="rId4" cstate="print">
            <a:extLst>
              <a:ext uri="{28A0092B-C50C-407E-A947-70E740481C1C}">
                <a14:useLocalDpi xmlns:a14="http://schemas.microsoft.com/office/drawing/2010/main" val="0"/>
              </a:ext>
            </a:extLst>
          </a:blip>
          <a:srcRect r="12176" b="4284"/>
          <a:stretch>
            <a:fillRect/>
          </a:stretch>
        </p:blipFill>
        <p:spPr>
          <a:xfrm>
            <a:off x="11079292" y="5789380"/>
            <a:ext cx="1115616" cy="10698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3619264" y="292484"/>
            <a:ext cx="4957670"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主要内容</a:t>
              </a:r>
              <a:endParaRPr lang="en-US" altLang="zh-CN" sz="3600" b="1" dirty="0">
                <a:solidFill>
                  <a:srgbClr val="FFFF99"/>
                </a:solidFill>
                <a:latin typeface="微软雅黑" panose="020B0503020204020204" charset="-122"/>
                <a:ea typeface="微软雅黑" panose="020B0503020204020204" charset="-122"/>
              </a:endParaRP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482241" y="1859339"/>
            <a:ext cx="4630333" cy="2031325"/>
          </a:xfrm>
          <a:prstGeom prst="rect">
            <a:avLst/>
          </a:prstGeom>
          <a:noFill/>
        </p:spPr>
        <p:txBody>
          <a:bodyPr wrap="square">
            <a:spAutoFit/>
          </a:bodyPr>
          <a:lstStyle/>
          <a:p>
            <a:r>
              <a:rPr lang="zh-CN" altLang="en-US" dirty="0"/>
              <a:t>会议基本情况：</a:t>
            </a:r>
            <a:endParaRPr lang="en-US" altLang="zh-CN" dirty="0"/>
          </a:p>
          <a:p>
            <a:pPr indent="540000"/>
            <a:r>
              <a:rPr lang="zh-CN" altLang="en-US" dirty="0"/>
              <a:t>二十届三中全会于</a:t>
            </a:r>
            <a:r>
              <a:rPr lang="en-US" altLang="zh-CN" dirty="0"/>
              <a:t>2024</a:t>
            </a:r>
            <a:r>
              <a:rPr lang="zh-CN" altLang="en-US" dirty="0"/>
              <a:t>年</a:t>
            </a:r>
            <a:r>
              <a:rPr lang="en-US" altLang="zh-CN" dirty="0"/>
              <a:t>7</a:t>
            </a:r>
            <a:r>
              <a:rPr lang="zh-CN" altLang="en-US" dirty="0"/>
              <a:t>月</a:t>
            </a:r>
            <a:r>
              <a:rPr lang="en-US" altLang="zh-CN" dirty="0"/>
              <a:t>15</a:t>
            </a:r>
            <a:r>
              <a:rPr lang="zh-CN" altLang="en-US" dirty="0"/>
              <a:t>日至</a:t>
            </a:r>
            <a:r>
              <a:rPr lang="en-US" altLang="zh-CN" dirty="0"/>
              <a:t>18</a:t>
            </a:r>
            <a:r>
              <a:rPr lang="zh-CN" altLang="en-US" dirty="0"/>
              <a:t>日在北京举行，全会聚焦进一步全面深化改革、推进中国式现代化这一主要议题，审议通过了</a:t>
            </a:r>
            <a:r>
              <a:rPr lang="en-US" altLang="zh-CN" dirty="0"/>
              <a:t>《</a:t>
            </a:r>
            <a:r>
              <a:rPr lang="zh-CN" altLang="en-US" dirty="0"/>
              <a:t>中共中央关于进一步全面深化改革、推进中国式现代化的决定</a:t>
            </a:r>
            <a:r>
              <a:rPr lang="en-US" altLang="zh-CN" dirty="0"/>
              <a:t>》</a:t>
            </a:r>
            <a:r>
              <a:rPr lang="zh-CN" altLang="en-US" dirty="0"/>
              <a:t>等重要文件，参会人员为党的二十届中央委员会委员等。</a:t>
            </a:r>
          </a:p>
        </p:txBody>
      </p:sp>
      <p:pic>
        <p:nvPicPr>
          <p:cNvPr id="11" name="图片 10"/>
          <p:cNvPicPr>
            <a:picLocks noChangeAspect="1"/>
          </p:cNvPicPr>
          <p:nvPr/>
        </p:nvPicPr>
        <p:blipFill>
          <a:blip r:embed="rId3"/>
          <a:stretch>
            <a:fillRect/>
          </a:stretch>
        </p:blipFill>
        <p:spPr>
          <a:xfrm>
            <a:off x="711209" y="1859339"/>
            <a:ext cx="5364070" cy="4020914"/>
          </a:xfrm>
          <a:prstGeom prst="rect">
            <a:avLst/>
          </a:prstGeom>
        </p:spPr>
      </p:pic>
      <p:sp>
        <p:nvSpPr>
          <p:cNvPr id="2" name="文本框 1">
            <a:extLst>
              <a:ext uri="{FF2B5EF4-FFF2-40B4-BE49-F238E27FC236}">
                <a16:creationId xmlns:a16="http://schemas.microsoft.com/office/drawing/2014/main" id="{A052CBEE-33FE-DEC6-7830-D83B503080B8}"/>
              </a:ext>
            </a:extLst>
          </p:cNvPr>
          <p:cNvSpPr txBox="1"/>
          <p:nvPr/>
        </p:nvSpPr>
        <p:spPr>
          <a:xfrm>
            <a:off x="6482241" y="3849333"/>
            <a:ext cx="4630332" cy="2031325"/>
          </a:xfrm>
          <a:prstGeom prst="rect">
            <a:avLst/>
          </a:prstGeom>
          <a:noFill/>
        </p:spPr>
        <p:txBody>
          <a:bodyPr wrap="square" rtlCol="0">
            <a:spAutoFit/>
          </a:bodyPr>
          <a:lstStyle/>
          <a:p>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改革方向与重点：</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540000"/>
            <a:r>
              <a:rPr lang="zh-CN" altLang="zh-CN" dirty="0"/>
              <a:t>在经济领域，强调经济结构调整与高质量发展，注重科技创新与数字化转型；在政治领域，关注现代化治理体系与政治体制改革；在社会领域，着重社会政策与民生保障，以更好地适应国内国际形势变化。</a:t>
            </a: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3619264" y="292484"/>
            <a:ext cx="4957670"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主要内容</a:t>
              </a:r>
              <a:endParaRPr lang="en-US" altLang="zh-CN" sz="3600" b="1" dirty="0">
                <a:solidFill>
                  <a:srgbClr val="FFFF99"/>
                </a:solidFill>
                <a:latin typeface="微软雅黑" panose="020B0503020204020204" charset="-122"/>
                <a:ea typeface="微软雅黑" panose="020B0503020204020204" charset="-122"/>
              </a:endParaRP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6546028" y="1811385"/>
            <a:ext cx="5310612" cy="1200329"/>
          </a:xfrm>
          <a:prstGeom prst="rect">
            <a:avLst/>
          </a:prstGeom>
          <a:noFill/>
        </p:spPr>
        <p:txBody>
          <a:bodyPr wrap="square">
            <a:spAutoFit/>
          </a:bodyPr>
          <a:lstStyle/>
          <a:p>
            <a:r>
              <a:rPr lang="zh-CN" altLang="en-US" dirty="0"/>
              <a:t>国际视角与国内形势的关联：</a:t>
            </a:r>
            <a:endParaRPr lang="en-US" altLang="zh-CN" dirty="0"/>
          </a:p>
          <a:p>
            <a:pPr indent="540000"/>
            <a:r>
              <a:rPr lang="zh-CN" altLang="en-US" dirty="0"/>
              <a:t>全会立足全球经济环境，提出应对策略，强调在国际竞争中保持战略自主性，加强对外开放与合作，提升中国在国际舞台上的地位和影响力。</a:t>
            </a:r>
          </a:p>
        </p:txBody>
      </p:sp>
      <p:pic>
        <p:nvPicPr>
          <p:cNvPr id="10" name="图片 9"/>
          <p:cNvPicPr>
            <a:picLocks noChangeAspect="1"/>
          </p:cNvPicPr>
          <p:nvPr/>
        </p:nvPicPr>
        <p:blipFill>
          <a:blip r:embed="rId3"/>
          <a:stretch>
            <a:fillRect/>
          </a:stretch>
        </p:blipFill>
        <p:spPr>
          <a:xfrm>
            <a:off x="335360" y="1811385"/>
            <a:ext cx="6101352" cy="3344759"/>
          </a:xfrm>
          <a:prstGeom prst="rect">
            <a:avLst/>
          </a:prstGeom>
        </p:spPr>
      </p:pic>
      <p:sp>
        <p:nvSpPr>
          <p:cNvPr id="11" name="文本框 10">
            <a:extLst>
              <a:ext uri="{FF2B5EF4-FFF2-40B4-BE49-F238E27FC236}">
                <a16:creationId xmlns:a16="http://schemas.microsoft.com/office/drawing/2014/main" id="{F3F01B86-3C25-D4A0-8F37-B60C3A400E34}"/>
              </a:ext>
            </a:extLst>
          </p:cNvPr>
          <p:cNvSpPr txBox="1"/>
          <p:nvPr/>
        </p:nvSpPr>
        <p:spPr>
          <a:xfrm>
            <a:off x="6546028" y="3206437"/>
            <a:ext cx="5310612" cy="2585323"/>
          </a:xfrm>
          <a:prstGeom prst="rect">
            <a:avLst/>
          </a:prstGeom>
          <a:noFill/>
        </p:spPr>
        <p:txBody>
          <a:bodyPr wrap="square">
            <a:spAutoFit/>
          </a:bodyPr>
          <a:lstStyle/>
          <a:p>
            <a:pPr indent="540000"/>
            <a:r>
              <a:rPr lang="en-US" altLang="zh-CN" dirty="0"/>
              <a:t>2024</a:t>
            </a:r>
            <a:r>
              <a:rPr lang="zh-CN" altLang="en-US" dirty="0"/>
              <a:t>年</a:t>
            </a:r>
            <a:r>
              <a:rPr lang="en-US" altLang="zh-CN" dirty="0"/>
              <a:t>12</a:t>
            </a:r>
            <a:r>
              <a:rPr lang="zh-CN" altLang="en-US" dirty="0"/>
              <a:t>月</a:t>
            </a:r>
            <a:r>
              <a:rPr lang="en-US" altLang="zh-CN" dirty="0"/>
              <a:t>17</a:t>
            </a:r>
            <a:r>
              <a:rPr lang="zh-CN" altLang="en-US" dirty="0"/>
              <a:t>日，中共中央政治局委员、外交部长王毅在北京出席</a:t>
            </a:r>
            <a:r>
              <a:rPr lang="en-US" altLang="zh-CN" dirty="0"/>
              <a:t>2024</a:t>
            </a:r>
            <a:r>
              <a:rPr lang="zh-CN" altLang="en-US" dirty="0"/>
              <a:t>年国际形势与中国外交研讨会开幕式并发表演讲。</a:t>
            </a:r>
            <a:r>
              <a:rPr lang="en-US" altLang="zh-CN" dirty="0"/>
              <a:t>2024</a:t>
            </a:r>
            <a:r>
              <a:rPr lang="zh-CN" altLang="en-US" dirty="0"/>
              <a:t>年的中国，党的二十届三中全会擘画宏伟蓝图，全面深化改革阔步前行，新中国</a:t>
            </a:r>
            <a:r>
              <a:rPr lang="en-US" altLang="zh-CN" dirty="0"/>
              <a:t>75</a:t>
            </a:r>
            <a:r>
              <a:rPr lang="zh-CN" altLang="en-US" dirty="0"/>
              <a:t>周年赓续伟大事业，中国式现代化昂扬奋进。</a:t>
            </a:r>
            <a:r>
              <a:rPr lang="en-US" altLang="zh-CN" dirty="0"/>
              <a:t>2024</a:t>
            </a:r>
            <a:r>
              <a:rPr lang="zh-CN" altLang="en-US" dirty="0"/>
              <a:t>年的中国外交，在历史关头守正创新，面对乱云飞渡，彰显从容自信，为中国高质量发展营造良好外部环境，为动荡不安的世界注入宝贵稳定性。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grpSp>
        <p:nvGrpSpPr>
          <p:cNvPr id="50" name="组合 49"/>
          <p:cNvGrpSpPr/>
          <p:nvPr/>
        </p:nvGrpSpPr>
        <p:grpSpPr>
          <a:xfrm>
            <a:off x="3508676" y="3419828"/>
            <a:ext cx="5184094" cy="541414"/>
            <a:chOff x="2344716" y="2060848"/>
            <a:chExt cx="5184094" cy="541414"/>
          </a:xfrm>
        </p:grpSpPr>
        <p:sp>
          <p:nvSpPr>
            <p:cNvPr id="57" name="平行四边形 56"/>
            <p:cNvSpPr/>
            <p:nvPr/>
          </p:nvSpPr>
          <p:spPr>
            <a:xfrm>
              <a:off x="3208810" y="2060848"/>
              <a:ext cx="43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2344716" y="2060848"/>
              <a:ext cx="720000" cy="541414"/>
              <a:chOff x="2344716" y="2060848"/>
              <a:chExt cx="720000" cy="541414"/>
            </a:xfrm>
          </p:grpSpPr>
          <p:sp>
            <p:nvSpPr>
              <p:cNvPr id="55" name="平行四边形 54"/>
              <p:cNvSpPr/>
              <p:nvPr/>
            </p:nvSpPr>
            <p:spPr>
              <a:xfrm>
                <a:off x="2344716" y="2060848"/>
                <a:ext cx="720000" cy="541414"/>
              </a:xfrm>
              <a:prstGeom prst="parallelogram">
                <a:avLst/>
              </a:prstGeom>
              <a:gradFill flip="none" rotWithShape="1">
                <a:gsLst>
                  <a:gs pos="0">
                    <a:srgbClr val="FFC000"/>
                  </a:gs>
                  <a:gs pos="13000">
                    <a:srgbClr val="FFCC00"/>
                  </a:gs>
                  <a:gs pos="21001">
                    <a:srgbClr val="FFFF66"/>
                  </a:gs>
                  <a:gs pos="63000">
                    <a:srgbClr val="FFFFCC"/>
                  </a:gs>
                  <a:gs pos="67000">
                    <a:srgbClr val="FFCC00"/>
                  </a:gs>
                  <a:gs pos="69000">
                    <a:srgbClr val="CC6B00"/>
                  </a:gs>
                  <a:gs pos="82001">
                    <a:srgbClr val="FFCC00"/>
                  </a:gs>
                  <a:gs pos="100000">
                    <a:srgbClr val="FFFF00"/>
                  </a:gs>
                </a:gsLst>
                <a:lin ang="5400000" scaled="1"/>
                <a:tileRect/>
              </a:gradFill>
              <a:ln w="3175">
                <a:gradFill>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 name="平行四边形 55"/>
              <p:cNvSpPr/>
              <p:nvPr/>
            </p:nvSpPr>
            <p:spPr>
              <a:xfrm>
                <a:off x="2397600" y="2106000"/>
                <a:ext cx="630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59" name="直接连接符 58"/>
          <p:cNvCxnSpPr/>
          <p:nvPr/>
        </p:nvCxnSpPr>
        <p:spPr>
          <a:xfrm>
            <a:off x="3288328" y="3405420"/>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143672" y="3957916"/>
            <a:ext cx="576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4560000">
            <a:off x="3127952"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4560000">
            <a:off x="3718651"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4560000">
            <a:off x="8201431" y="3712446"/>
            <a:ext cx="900000" cy="0"/>
          </a:xfrm>
          <a:prstGeom prst="line">
            <a:avLst/>
          </a:prstGeom>
          <a:ln w="19050">
            <a:gradFill flip="none" rotWithShape="1">
              <a:gsLst>
                <a:gs pos="20000">
                  <a:srgbClr val="FFC000"/>
                </a:gs>
                <a:gs pos="0">
                  <a:srgbClr val="FFFF66">
                    <a:lumMod val="50000"/>
                    <a:lumOff val="50000"/>
                  </a:srgbClr>
                </a:gs>
                <a:gs pos="60000">
                  <a:srgbClr val="FFFF00">
                    <a:alpha val="60000"/>
                  </a:srgbClr>
                </a:gs>
                <a:gs pos="80000">
                  <a:srgbClr val="FFFF00">
                    <a:alpha val="30000"/>
                  </a:srgbClr>
                </a:gs>
                <a:gs pos="100000">
                  <a:schemeClr val="bg1">
                    <a:alpha val="0"/>
                  </a:schemeClr>
                </a:gs>
              </a:gsLst>
              <a:path path="shape">
                <a:fillToRect l="50000" t="50000" r="50000" b="50000"/>
              </a:path>
              <a:tileRect/>
            </a:gradFill>
            <a:miter lim="800000"/>
          </a:ln>
        </p:spPr>
        <p:style>
          <a:lnRef idx="1">
            <a:schemeClr val="accent1"/>
          </a:lnRef>
          <a:fillRef idx="0">
            <a:schemeClr val="accent1"/>
          </a:fillRef>
          <a:effectRef idx="0">
            <a:schemeClr val="accent1"/>
          </a:effectRef>
          <a:fontRef idx="minor">
            <a:schemeClr val="tx1"/>
          </a:fontRef>
        </p:style>
      </p:cxnSp>
      <p:sp>
        <p:nvSpPr>
          <p:cNvPr id="19" name="平行四边形 18"/>
          <p:cNvSpPr/>
          <p:nvPr/>
        </p:nvSpPr>
        <p:spPr>
          <a:xfrm>
            <a:off x="4404280" y="3455884"/>
            <a:ext cx="4212000" cy="468000"/>
          </a:xfrm>
          <a:prstGeom prst="parallelogram">
            <a:avLst/>
          </a:prstGeom>
          <a:gradFill flip="none" rotWithShape="1">
            <a:gsLst>
              <a:gs pos="0">
                <a:schemeClr val="accent1">
                  <a:lumMod val="20000"/>
                  <a:lumOff val="80000"/>
                </a:schemeClr>
              </a:gs>
              <a:gs pos="35000">
                <a:schemeClr val="bg1">
                  <a:lumMod val="95000"/>
                </a:schemeClr>
              </a:gs>
              <a:gs pos="65000">
                <a:schemeClr val="bg1">
                  <a:lumMod val="95000"/>
                </a:schemeClr>
              </a:gs>
              <a:gs pos="100000">
                <a:schemeClr val="accent1">
                  <a:lumMod val="20000"/>
                  <a:lumOff val="80000"/>
                </a:schemeClr>
              </a:gs>
            </a:gsLst>
            <a:lin ang="16200000" scaled="1"/>
            <a:tileRect/>
          </a:gra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noAutofit/>
          </a:bodyPr>
          <a:lstStyle/>
          <a:p>
            <a:pPr algn="ctr"/>
            <a:r>
              <a:rPr lang="zh-CN" altLang="en-US" sz="1600" b="1" spc="-150" dirty="0">
                <a:solidFill>
                  <a:srgbClr val="CB0131"/>
                </a:solidFill>
                <a:latin typeface="微软雅黑" panose="020B0503020204020204" charset="-122"/>
                <a:ea typeface="微软雅黑" panose="020B0503020204020204" charset="-122"/>
                <a:sym typeface="+mn-ea"/>
              </a:rPr>
              <a:t>二十届三中全会的意义</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2072" y="3475684"/>
            <a:ext cx="432000" cy="432000"/>
          </a:xfrm>
          <a:prstGeom prst="rect">
            <a:avLst/>
          </a:prstGeom>
          <a:effectLst>
            <a:outerShdw blurRad="38100" dist="25400" dir="2700000" algn="tl" rotWithShape="0">
              <a:prstClr val="black">
                <a:alpha val="70000"/>
              </a:prstClr>
            </a:outerShdw>
          </a:effectLst>
        </p:spPr>
      </p:pic>
      <p:pic>
        <p:nvPicPr>
          <p:cNvPr id="23" name="图片 22"/>
          <p:cNvPicPr>
            <a:picLocks noChangeAspect="1"/>
          </p:cNvPicPr>
          <p:nvPr/>
        </p:nvPicPr>
        <p:blipFill rotWithShape="1">
          <a:blip r:embed="rId4" cstate="print">
            <a:extLst>
              <a:ext uri="{28A0092B-C50C-407E-A947-70E740481C1C}">
                <a14:useLocalDpi xmlns:a14="http://schemas.microsoft.com/office/drawing/2010/main" val="0"/>
              </a:ext>
            </a:extLst>
          </a:blip>
          <a:srcRect r="12176" b="4284"/>
          <a:stretch>
            <a:fillRect/>
          </a:stretch>
        </p:blipFill>
        <p:spPr>
          <a:xfrm>
            <a:off x="11075438" y="5782888"/>
            <a:ext cx="1115616" cy="10698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91344" y="2204864"/>
            <a:ext cx="11670251" cy="424847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4" name="矩形: 圆角 23"/>
          <p:cNvSpPr/>
          <p:nvPr/>
        </p:nvSpPr>
        <p:spPr>
          <a:xfrm>
            <a:off x="7987928" y="1556792"/>
            <a:ext cx="3652687" cy="4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矩形: 圆角 24"/>
          <p:cNvSpPr/>
          <p:nvPr/>
        </p:nvSpPr>
        <p:spPr>
          <a:xfrm>
            <a:off x="4079775" y="1567699"/>
            <a:ext cx="3528391" cy="4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3" name="矩形: 圆角 22"/>
          <p:cNvSpPr/>
          <p:nvPr/>
        </p:nvSpPr>
        <p:spPr>
          <a:xfrm>
            <a:off x="224876" y="1556792"/>
            <a:ext cx="3350844" cy="4144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193800" y="278765"/>
            <a:ext cx="9805035" cy="640080"/>
            <a:chOff x="2134570" y="477543"/>
            <a:chExt cx="4957670" cy="640080"/>
          </a:xfrm>
        </p:grpSpPr>
        <p:sp>
          <p:nvSpPr>
            <p:cNvPr id="6" name="TextBox 5"/>
            <p:cNvSpPr txBox="1"/>
            <p:nvPr/>
          </p:nvSpPr>
          <p:spPr>
            <a:xfrm>
              <a:off x="2516374" y="477543"/>
              <a:ext cx="4194063" cy="640080"/>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二十届三中全会对经济发展的引领作用</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91344" y="1604359"/>
            <a:ext cx="4032448" cy="369332"/>
          </a:xfrm>
          <a:prstGeom prst="rect">
            <a:avLst/>
          </a:prstGeom>
          <a:noFill/>
        </p:spPr>
        <p:txBody>
          <a:bodyPr wrap="square">
            <a:spAutoFit/>
          </a:bodyPr>
          <a:lstStyle/>
          <a:p>
            <a:r>
              <a:rPr lang="zh-CN" altLang="en-US" dirty="0">
                <a:solidFill>
                  <a:srgbClr val="FFFF00"/>
                </a:solidFill>
                <a:latin typeface="楷体" panose="02010609060101010101" pitchFamily="49" charset="-122"/>
                <a:ea typeface="楷体" panose="02010609060101010101" pitchFamily="49" charset="-122"/>
              </a:rPr>
              <a:t>深化改革促进经济增长动力转换</a:t>
            </a:r>
          </a:p>
        </p:txBody>
      </p:sp>
      <p:sp>
        <p:nvSpPr>
          <p:cNvPr id="15" name="文本框 14"/>
          <p:cNvSpPr txBox="1"/>
          <p:nvPr/>
        </p:nvSpPr>
        <p:spPr>
          <a:xfrm>
            <a:off x="224876" y="2551837"/>
            <a:ext cx="3456384" cy="2062103"/>
          </a:xfrm>
          <a:prstGeom prst="rect">
            <a:avLst/>
          </a:prstGeom>
          <a:noFill/>
        </p:spPr>
        <p:txBody>
          <a:bodyPr wrap="square">
            <a:spAutoFit/>
          </a:bodyPr>
          <a:lstStyle/>
          <a:p>
            <a:r>
              <a:rPr lang="zh-CN" altLang="en-US" sz="1600" dirty="0"/>
              <a:t>会议强调，要通过深化供给侧结构性改革，推动经济发展质量变革、效率变革、动力变革，实现经济持续健康发展。中国将进一步优化经济结构，转变增长方式，从过去的要素驱动、投资驱动转向创新驱动和消费驱动，从而实现更高质量、更有效率、更加公平、更可持续的发展。</a:t>
            </a:r>
          </a:p>
        </p:txBody>
      </p:sp>
      <p:sp>
        <p:nvSpPr>
          <p:cNvPr id="16" name="文本框 15"/>
          <p:cNvSpPr txBox="1"/>
          <p:nvPr/>
        </p:nvSpPr>
        <p:spPr>
          <a:xfrm>
            <a:off x="7968210" y="1601860"/>
            <a:ext cx="4032448" cy="369332"/>
          </a:xfrm>
          <a:prstGeom prst="rect">
            <a:avLst/>
          </a:prstGeom>
          <a:noFill/>
        </p:spPr>
        <p:txBody>
          <a:bodyPr wrap="square">
            <a:spAutoFit/>
          </a:bodyPr>
          <a:lstStyle/>
          <a:p>
            <a:r>
              <a:rPr lang="zh-CN" altLang="en-US" dirty="0">
                <a:solidFill>
                  <a:srgbClr val="FFFF00"/>
                </a:solidFill>
                <a:latin typeface="楷体" panose="02010609060101010101" pitchFamily="49" charset="-122"/>
                <a:ea typeface="楷体" panose="02010609060101010101" pitchFamily="49" charset="-122"/>
              </a:rPr>
              <a:t>供给侧改革与国内市场的持续创新</a:t>
            </a:r>
          </a:p>
        </p:txBody>
      </p:sp>
      <p:sp>
        <p:nvSpPr>
          <p:cNvPr id="17" name="文本框 16"/>
          <p:cNvSpPr txBox="1"/>
          <p:nvPr/>
        </p:nvSpPr>
        <p:spPr>
          <a:xfrm>
            <a:off x="4055120" y="1601860"/>
            <a:ext cx="4032448" cy="369332"/>
          </a:xfrm>
          <a:prstGeom prst="rect">
            <a:avLst/>
          </a:prstGeom>
          <a:noFill/>
        </p:spPr>
        <p:txBody>
          <a:bodyPr wrap="square">
            <a:spAutoFit/>
          </a:bodyPr>
          <a:lstStyle/>
          <a:p>
            <a:r>
              <a:rPr lang="zh-CN" altLang="en-US" dirty="0">
                <a:solidFill>
                  <a:srgbClr val="FFFF00"/>
                </a:solidFill>
                <a:latin typeface="楷体" panose="02010609060101010101" pitchFamily="49" charset="-122"/>
                <a:ea typeface="楷体" panose="02010609060101010101" pitchFamily="49" charset="-122"/>
              </a:rPr>
              <a:t>高质量发展与结构优化的战略定位</a:t>
            </a:r>
          </a:p>
        </p:txBody>
      </p:sp>
      <p:sp>
        <p:nvSpPr>
          <p:cNvPr id="19" name="文本框 18"/>
          <p:cNvSpPr txBox="1"/>
          <p:nvPr/>
        </p:nvSpPr>
        <p:spPr>
          <a:xfrm>
            <a:off x="4079776" y="2551837"/>
            <a:ext cx="3672408" cy="1569660"/>
          </a:xfrm>
          <a:prstGeom prst="rect">
            <a:avLst/>
          </a:prstGeom>
          <a:noFill/>
        </p:spPr>
        <p:txBody>
          <a:bodyPr wrap="square">
            <a:spAutoFit/>
          </a:bodyPr>
          <a:lstStyle/>
          <a:p>
            <a:r>
              <a:rPr lang="zh-CN" altLang="en-US" sz="1600" dirty="0"/>
              <a:t>会议明确提出，要加快构建现代化经济体系，推动经济高质量发展。这要求中国在发展中更加注重创新、协调、绿色、开放、共享的发展理念，通过优化产业结构、提升产业链水平、加强科技创新等措施，实现经济结构的优化升级。</a:t>
            </a:r>
          </a:p>
        </p:txBody>
      </p:sp>
      <p:sp>
        <p:nvSpPr>
          <p:cNvPr id="21" name="文本框 20"/>
          <p:cNvSpPr txBox="1"/>
          <p:nvPr/>
        </p:nvSpPr>
        <p:spPr>
          <a:xfrm>
            <a:off x="7973161" y="2549338"/>
            <a:ext cx="3888434" cy="1569660"/>
          </a:xfrm>
          <a:prstGeom prst="rect">
            <a:avLst/>
          </a:prstGeom>
          <a:noFill/>
        </p:spPr>
        <p:txBody>
          <a:bodyPr wrap="square">
            <a:spAutoFit/>
          </a:bodyPr>
          <a:lstStyle/>
          <a:p>
            <a:r>
              <a:rPr lang="zh-CN" altLang="en-US" sz="1600" dirty="0"/>
              <a:t>会议指出，要深化供给侧结构性改革，提高供给体系质量，增强供给结构对需求变化的适应性和灵活性。中国将进一步推动供给侧结构性改革，通过创新驱动发展战略，激发市场活力，促进新旧动能转换，增强国内市场的竞争力和吸引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p:nvPr/>
        </p:nvSpPr>
        <p:spPr>
          <a:xfrm>
            <a:off x="0" y="1"/>
            <a:ext cx="12192000" cy="11967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r="12176" b="4284"/>
          <a:stretch>
            <a:fillRect/>
          </a:stretch>
        </p:blipFill>
        <p:spPr>
          <a:xfrm>
            <a:off x="11114530" y="-171400"/>
            <a:ext cx="1080378" cy="1368152"/>
          </a:xfrm>
          <a:prstGeom prst="rect">
            <a:avLst/>
          </a:prstGeom>
        </p:spPr>
      </p:pic>
      <p:grpSp>
        <p:nvGrpSpPr>
          <p:cNvPr id="9" name="组合 8"/>
          <p:cNvGrpSpPr/>
          <p:nvPr/>
        </p:nvGrpSpPr>
        <p:grpSpPr>
          <a:xfrm>
            <a:off x="1193800" y="278765"/>
            <a:ext cx="9805035" cy="646331"/>
            <a:chOff x="2134570" y="477543"/>
            <a:chExt cx="4957670" cy="646331"/>
          </a:xfrm>
        </p:grpSpPr>
        <p:sp>
          <p:nvSpPr>
            <p:cNvPr id="6" name="TextBox 5"/>
            <p:cNvSpPr txBox="1"/>
            <p:nvPr/>
          </p:nvSpPr>
          <p:spPr>
            <a:xfrm>
              <a:off x="2516374" y="477543"/>
              <a:ext cx="4194063" cy="646331"/>
            </a:xfrm>
            <a:prstGeom prst="rect">
              <a:avLst/>
            </a:prstGeom>
            <a:noFill/>
          </p:spPr>
          <p:txBody>
            <a:bodyPr wrap="square" rtlCol="0">
              <a:spAutoFit/>
            </a:bodyPr>
            <a:lstStyle/>
            <a:p>
              <a:pPr algn="ctr"/>
              <a:r>
                <a:rPr lang="zh-CN" altLang="en-US" sz="3600" b="1" dirty="0">
                  <a:solidFill>
                    <a:srgbClr val="FFFF99"/>
                  </a:solidFill>
                  <a:latin typeface="微软雅黑" panose="020B0503020204020204" charset="-122"/>
                  <a:ea typeface="微软雅黑" panose="020B0503020204020204" charset="-122"/>
                </a:rPr>
                <a:t>全会对社会治理与政治体制的影响</a:t>
              </a:r>
            </a:p>
          </p:txBody>
        </p:sp>
        <p:sp>
          <p:nvSpPr>
            <p:cNvPr id="7" name="任意多边形 6"/>
            <p:cNvSpPr/>
            <p:nvPr/>
          </p:nvSpPr>
          <p:spPr>
            <a:xfrm>
              <a:off x="213457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6732240" y="512708"/>
              <a:ext cx="360000" cy="576000"/>
            </a:xfrm>
            <a:custGeom>
              <a:avLst/>
              <a:gdLst>
                <a:gd name="connsiteX0" fmla="*/ 103192 w 1972545"/>
                <a:gd name="connsiteY0" fmla="*/ 1290249 h 2812015"/>
                <a:gd name="connsiteX1" fmla="*/ 243649 w 1972545"/>
                <a:gd name="connsiteY1" fmla="*/ 1407774 h 2812015"/>
                <a:gd name="connsiteX2" fmla="*/ 100326 w 1972545"/>
                <a:gd name="connsiteY2" fmla="*/ 1513833 h 2812015"/>
                <a:gd name="connsiteX3" fmla="*/ 0 w 1972545"/>
                <a:gd name="connsiteY3" fmla="*/ 1402041 h 2812015"/>
                <a:gd name="connsiteX4" fmla="*/ 103192 w 1972545"/>
                <a:gd name="connsiteY4" fmla="*/ 1290249 h 2812015"/>
                <a:gd name="connsiteX5" fmla="*/ 1046960 w 1972545"/>
                <a:gd name="connsiteY5" fmla="*/ 1244966 h 2812015"/>
                <a:gd name="connsiteX6" fmla="*/ 884276 w 1972545"/>
                <a:gd name="connsiteY6" fmla="*/ 1250576 h 2812015"/>
                <a:gd name="connsiteX7" fmla="*/ 699152 w 1972545"/>
                <a:gd name="connsiteY7" fmla="*/ 1402041 h 2812015"/>
                <a:gd name="connsiteX8" fmla="*/ 884276 w 1972545"/>
                <a:gd name="connsiteY8" fmla="*/ 1575945 h 2812015"/>
                <a:gd name="connsiteX9" fmla="*/ 1046960 w 1972545"/>
                <a:gd name="connsiteY9" fmla="*/ 1575945 h 2812015"/>
                <a:gd name="connsiteX10" fmla="*/ 1220865 w 1972545"/>
                <a:gd name="connsiteY10" fmla="*/ 1402041 h 2812015"/>
                <a:gd name="connsiteX11" fmla="*/ 1046960 w 1972545"/>
                <a:gd name="connsiteY11" fmla="*/ 1244966 h 2812015"/>
                <a:gd name="connsiteX12" fmla="*/ 1364402 w 1972545"/>
                <a:gd name="connsiteY12" fmla="*/ 1066523 h 2812015"/>
                <a:gd name="connsiteX13" fmla="*/ 1187207 w 1972545"/>
                <a:gd name="connsiteY13" fmla="*/ 1205697 h 2812015"/>
                <a:gd name="connsiteX14" fmla="*/ 1278719 w 1972545"/>
                <a:gd name="connsiteY14" fmla="*/ 1260605 h 2812015"/>
                <a:gd name="connsiteX15" fmla="*/ 1415272 w 1972545"/>
                <a:gd name="connsiteY15" fmla="*/ 1234130 h 2812015"/>
                <a:gd name="connsiteX16" fmla="*/ 1333062 w 1972545"/>
                <a:gd name="connsiteY16" fmla="*/ 1413261 h 2812015"/>
                <a:gd name="connsiteX17" fmla="*/ 1408693 w 1972545"/>
                <a:gd name="connsiteY17" fmla="*/ 1598970 h 2812015"/>
                <a:gd name="connsiteX18" fmla="*/ 1187207 w 1972545"/>
                <a:gd name="connsiteY18" fmla="*/ 1587165 h 2812015"/>
                <a:gd name="connsiteX19" fmla="*/ 1579894 w 1972545"/>
                <a:gd name="connsiteY19" fmla="*/ 1575945 h 2812015"/>
                <a:gd name="connsiteX20" fmla="*/ 1574284 w 1972545"/>
                <a:gd name="connsiteY20" fmla="*/ 1233747 h 2812015"/>
                <a:gd name="connsiteX21" fmla="*/ 1364402 w 1972545"/>
                <a:gd name="connsiteY21" fmla="*/ 1066523 h 2812015"/>
                <a:gd name="connsiteX22" fmla="*/ 1469974 w 1972545"/>
                <a:gd name="connsiteY22" fmla="*/ 1960 h 2812015"/>
                <a:gd name="connsiteX23" fmla="*/ 1752086 w 1972545"/>
                <a:gd name="connsiteY23" fmla="*/ 107933 h 2812015"/>
                <a:gd name="connsiteX24" fmla="*/ 1961313 w 1972545"/>
                <a:gd name="connsiteY24" fmla="*/ 526387 h 2812015"/>
                <a:gd name="connsiteX25" fmla="*/ 1852825 w 1972545"/>
                <a:gd name="connsiteY25" fmla="*/ 836353 h 2812015"/>
                <a:gd name="connsiteX26" fmla="*/ 1651347 w 1972545"/>
                <a:gd name="connsiteY26" fmla="*/ 1177316 h 2812015"/>
                <a:gd name="connsiteX27" fmla="*/ 1845076 w 1972545"/>
                <a:gd name="connsiteY27" fmla="*/ 1425288 h 2812015"/>
                <a:gd name="connsiteX28" fmla="*/ 1635848 w 1972545"/>
                <a:gd name="connsiteY28" fmla="*/ 1634516 h 2812015"/>
                <a:gd name="connsiteX29" fmla="*/ 1837326 w 1972545"/>
                <a:gd name="connsiteY29" fmla="*/ 1990977 h 2812015"/>
                <a:gd name="connsiteX30" fmla="*/ 1790831 w 1972545"/>
                <a:gd name="connsiteY30" fmla="*/ 2688400 h 2812015"/>
                <a:gd name="connsiteX31" fmla="*/ 1170899 w 1972545"/>
                <a:gd name="connsiteY31" fmla="*/ 2432678 h 2812015"/>
                <a:gd name="connsiteX32" fmla="*/ 1225143 w 1972545"/>
                <a:gd name="connsiteY32" fmla="*/ 2068468 h 2812015"/>
                <a:gd name="connsiteX33" fmla="*/ 1473116 w 1972545"/>
                <a:gd name="connsiteY33" fmla="*/ 1928983 h 2812015"/>
                <a:gd name="connsiteX34" fmla="*/ 1612601 w 1972545"/>
                <a:gd name="connsiteY34" fmla="*/ 2091716 h 2812015"/>
                <a:gd name="connsiteX35" fmla="*/ 1488614 w 1972545"/>
                <a:gd name="connsiteY35" fmla="*/ 2339688 h 2812015"/>
                <a:gd name="connsiteX36" fmla="*/ 1497295 w 1972545"/>
                <a:gd name="connsiteY36" fmla="*/ 2195834 h 2812015"/>
                <a:gd name="connsiteX37" fmla="*/ 1325882 w 1972545"/>
                <a:gd name="connsiteY37" fmla="*/ 2107214 h 2812015"/>
                <a:gd name="connsiteX38" fmla="*/ 1287137 w 1972545"/>
                <a:gd name="connsiteY38" fmla="*/ 2417180 h 2812015"/>
                <a:gd name="connsiteX39" fmla="*/ 1612601 w 1972545"/>
                <a:gd name="connsiteY39" fmla="*/ 2665153 h 2812015"/>
                <a:gd name="connsiteX40" fmla="*/ 1766768 w 1972545"/>
                <a:gd name="connsiteY40" fmla="*/ 2035839 h 2812015"/>
                <a:gd name="connsiteX41" fmla="*/ 1597103 w 1972545"/>
                <a:gd name="connsiteY41" fmla="*/ 1766251 h 2812015"/>
                <a:gd name="connsiteX42" fmla="*/ 752445 w 1972545"/>
                <a:gd name="connsiteY42" fmla="*/ 1789499 h 2812015"/>
                <a:gd name="connsiteX43" fmla="*/ 953923 w 1972545"/>
                <a:gd name="connsiteY43" fmla="*/ 2099465 h 2812015"/>
                <a:gd name="connsiteX44" fmla="*/ 860933 w 1972545"/>
                <a:gd name="connsiteY44" fmla="*/ 1967729 h 2812015"/>
                <a:gd name="connsiteX45" fmla="*/ 1101157 w 1972545"/>
                <a:gd name="connsiteY45" fmla="*/ 2021973 h 2812015"/>
                <a:gd name="connsiteX46" fmla="*/ 853184 w 1972545"/>
                <a:gd name="connsiteY46" fmla="*/ 2409431 h 2812015"/>
                <a:gd name="connsiteX47" fmla="*/ 1008167 w 1972545"/>
                <a:gd name="connsiteY47" fmla="*/ 2347438 h 2812015"/>
                <a:gd name="connsiteX48" fmla="*/ 729198 w 1972545"/>
                <a:gd name="connsiteY48" fmla="*/ 2254448 h 2812015"/>
                <a:gd name="connsiteX49" fmla="*/ 605211 w 1972545"/>
                <a:gd name="connsiteY49" fmla="*/ 2176956 h 2812015"/>
                <a:gd name="connsiteX50" fmla="*/ 581964 w 1972545"/>
                <a:gd name="connsiteY50" fmla="*/ 2076217 h 2812015"/>
                <a:gd name="connsiteX51" fmla="*/ 426981 w 1972545"/>
                <a:gd name="connsiteY51" fmla="*/ 2068468 h 2812015"/>
                <a:gd name="connsiteX52" fmla="*/ 450228 w 1972545"/>
                <a:gd name="connsiteY52" fmla="*/ 1890238 h 2812015"/>
                <a:gd name="connsiteX53" fmla="*/ 597462 w 1972545"/>
                <a:gd name="connsiteY53" fmla="*/ 1959980 h 2812015"/>
                <a:gd name="connsiteX54" fmla="*/ 695637 w 1972545"/>
                <a:gd name="connsiteY54" fmla="*/ 1594023 h 2812015"/>
                <a:gd name="connsiteX55" fmla="*/ 574214 w 1972545"/>
                <a:gd name="connsiteY55" fmla="*/ 1704258 h 2812015"/>
                <a:gd name="connsiteX56" fmla="*/ 364987 w 1972545"/>
                <a:gd name="connsiteY56" fmla="*/ 1603519 h 2812015"/>
                <a:gd name="connsiteX57" fmla="*/ 442479 w 1972545"/>
                <a:gd name="connsiteY57" fmla="*/ 1719756 h 2812015"/>
                <a:gd name="connsiteX58" fmla="*/ 132513 w 1972545"/>
                <a:gd name="connsiteY58" fmla="*/ 1634516 h 2812015"/>
                <a:gd name="connsiteX59" fmla="*/ 256499 w 1972545"/>
                <a:gd name="connsiteY59" fmla="*/ 1479533 h 2812015"/>
                <a:gd name="connsiteX60" fmla="*/ 388235 w 1972545"/>
                <a:gd name="connsiteY60" fmla="*/ 1479533 h 2812015"/>
                <a:gd name="connsiteX61" fmla="*/ 551840 w 1972545"/>
                <a:gd name="connsiteY61" fmla="*/ 1400351 h 2812015"/>
                <a:gd name="connsiteX62" fmla="*/ 372737 w 1972545"/>
                <a:gd name="connsiteY62" fmla="*/ 1340048 h 2812015"/>
                <a:gd name="connsiteX63" fmla="*/ 140262 w 1972545"/>
                <a:gd name="connsiteY63" fmla="*/ 1185065 h 2812015"/>
                <a:gd name="connsiteX64" fmla="*/ 465726 w 1972545"/>
                <a:gd name="connsiteY64" fmla="*/ 1154068 h 2812015"/>
                <a:gd name="connsiteX65" fmla="*/ 364987 w 1972545"/>
                <a:gd name="connsiteY65" fmla="*/ 1216061 h 2812015"/>
                <a:gd name="connsiteX66" fmla="*/ 582779 w 1972545"/>
                <a:gd name="connsiteY66" fmla="*/ 1131636 h 2812015"/>
                <a:gd name="connsiteX67" fmla="*/ 569962 w 1972545"/>
                <a:gd name="connsiteY67" fmla="*/ 986209 h 2812015"/>
                <a:gd name="connsiteX68" fmla="*/ 488974 w 1972545"/>
                <a:gd name="connsiteY68" fmla="*/ 913844 h 2812015"/>
                <a:gd name="connsiteX69" fmla="*/ 434730 w 1972545"/>
                <a:gd name="connsiteY69" fmla="*/ 735614 h 2812015"/>
                <a:gd name="connsiteX70" fmla="*/ 574214 w 1972545"/>
                <a:gd name="connsiteY70" fmla="*/ 751112 h 2812015"/>
                <a:gd name="connsiteX71" fmla="*/ 620709 w 1972545"/>
                <a:gd name="connsiteY71" fmla="*/ 665872 h 2812015"/>
                <a:gd name="connsiteX72" fmla="*/ 736947 w 1972545"/>
                <a:gd name="connsiteY72" fmla="*/ 572882 h 2812015"/>
                <a:gd name="connsiteX73" fmla="*/ 1008167 w 1972545"/>
                <a:gd name="connsiteY73" fmla="*/ 425648 h 2812015"/>
                <a:gd name="connsiteX74" fmla="*/ 884181 w 1972545"/>
                <a:gd name="connsiteY74" fmla="*/ 410149 h 2812015"/>
                <a:gd name="connsiteX75" fmla="*/ 1003389 w 1972545"/>
                <a:gd name="connsiteY75" fmla="*/ 611394 h 2812015"/>
                <a:gd name="connsiteX76" fmla="*/ 961672 w 1972545"/>
                <a:gd name="connsiteY76" fmla="*/ 952590 h 2812015"/>
                <a:gd name="connsiteX77" fmla="*/ 876431 w 1972545"/>
                <a:gd name="connsiteY77" fmla="*/ 813105 h 2812015"/>
                <a:gd name="connsiteX78" fmla="*/ 845435 w 1972545"/>
                <a:gd name="connsiteY78" fmla="*/ 696868 h 2812015"/>
                <a:gd name="connsiteX79" fmla="*/ 891930 w 1972545"/>
                <a:gd name="connsiteY79" fmla="*/ 1115322 h 2812015"/>
                <a:gd name="connsiteX80" fmla="*/ 1581604 w 1972545"/>
                <a:gd name="connsiteY80" fmla="*/ 1037831 h 2812015"/>
                <a:gd name="connsiteX81" fmla="*/ 1759835 w 1972545"/>
                <a:gd name="connsiteY81" fmla="*/ 782109 h 2812015"/>
                <a:gd name="connsiteX82" fmla="*/ 1597103 w 1972545"/>
                <a:gd name="connsiteY82" fmla="*/ 154427 h 2812015"/>
                <a:gd name="connsiteX83" fmla="*/ 1287137 w 1972545"/>
                <a:gd name="connsiteY83" fmla="*/ 371404 h 2812015"/>
                <a:gd name="connsiteX84" fmla="*/ 1310384 w 1972545"/>
                <a:gd name="connsiteY84" fmla="*/ 681370 h 2812015"/>
                <a:gd name="connsiteX85" fmla="*/ 1473116 w 1972545"/>
                <a:gd name="connsiteY85" fmla="*/ 588380 h 2812015"/>
                <a:gd name="connsiteX86" fmla="*/ 1574729 w 1972545"/>
                <a:gd name="connsiteY86" fmla="*/ 469520 h 2812015"/>
                <a:gd name="connsiteX87" fmla="*/ 1620350 w 1972545"/>
                <a:gd name="connsiteY87" fmla="*/ 727865 h 2812015"/>
                <a:gd name="connsiteX88" fmla="*/ 1496364 w 1972545"/>
                <a:gd name="connsiteY88" fmla="*/ 867349 h 2812015"/>
                <a:gd name="connsiteX89" fmla="*/ 1228639 w 1972545"/>
                <a:gd name="connsiteY89" fmla="*/ 738178 h 2812015"/>
                <a:gd name="connsiteX90" fmla="*/ 1178648 w 1972545"/>
                <a:gd name="connsiteY90" fmla="*/ 386902 h 2812015"/>
                <a:gd name="connsiteX91" fmla="*/ 1469974 w 1972545"/>
                <a:gd name="connsiteY91" fmla="*/ 1960 h 281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72545" h="2812015">
                  <a:moveTo>
                    <a:pt x="103192" y="1290249"/>
                  </a:moveTo>
                  <a:cubicBezTo>
                    <a:pt x="118480" y="1340889"/>
                    <a:pt x="153833" y="1388665"/>
                    <a:pt x="243649" y="1407774"/>
                  </a:cubicBezTo>
                  <a:cubicBezTo>
                    <a:pt x="178676" y="1428794"/>
                    <a:pt x="142367" y="1435483"/>
                    <a:pt x="100326" y="1513833"/>
                  </a:cubicBezTo>
                  <a:cubicBezTo>
                    <a:pt x="84083" y="1462237"/>
                    <a:pt x="56374" y="1424973"/>
                    <a:pt x="0" y="1402041"/>
                  </a:cubicBezTo>
                  <a:cubicBezTo>
                    <a:pt x="57328" y="1390575"/>
                    <a:pt x="80261" y="1353311"/>
                    <a:pt x="103192" y="1290249"/>
                  </a:cubicBezTo>
                  <a:close/>
                  <a:moveTo>
                    <a:pt x="1046960" y="1244966"/>
                  </a:moveTo>
                  <a:cubicBezTo>
                    <a:pt x="981513" y="1263665"/>
                    <a:pt x="938504" y="1265535"/>
                    <a:pt x="884276" y="1250576"/>
                  </a:cubicBezTo>
                  <a:cubicBezTo>
                    <a:pt x="822568" y="1317894"/>
                    <a:pt x="772079" y="1373992"/>
                    <a:pt x="699152" y="1402041"/>
                  </a:cubicBezTo>
                  <a:cubicBezTo>
                    <a:pt x="800129" y="1437570"/>
                    <a:pt x="845007" y="1517977"/>
                    <a:pt x="884276" y="1575945"/>
                  </a:cubicBezTo>
                  <a:cubicBezTo>
                    <a:pt x="938504" y="1547896"/>
                    <a:pt x="1003951" y="1536676"/>
                    <a:pt x="1046960" y="1575945"/>
                  </a:cubicBezTo>
                  <a:cubicBezTo>
                    <a:pt x="1076879" y="1497408"/>
                    <a:pt x="1123629" y="1435699"/>
                    <a:pt x="1220865" y="1402041"/>
                  </a:cubicBezTo>
                  <a:cubicBezTo>
                    <a:pt x="1134848" y="1375862"/>
                    <a:pt x="1082488" y="1316024"/>
                    <a:pt x="1046960" y="1244966"/>
                  </a:cubicBezTo>
                  <a:close/>
                  <a:moveTo>
                    <a:pt x="1364402" y="1066523"/>
                  </a:moveTo>
                  <a:cubicBezTo>
                    <a:pt x="1268950" y="1062587"/>
                    <a:pt x="1178946" y="1109717"/>
                    <a:pt x="1187207" y="1205697"/>
                  </a:cubicBezTo>
                  <a:cubicBezTo>
                    <a:pt x="1203730" y="1285825"/>
                    <a:pt x="1258309" y="1274448"/>
                    <a:pt x="1278719" y="1260605"/>
                  </a:cubicBezTo>
                  <a:cubicBezTo>
                    <a:pt x="1323308" y="1222584"/>
                    <a:pt x="1366143" y="1161532"/>
                    <a:pt x="1415272" y="1234130"/>
                  </a:cubicBezTo>
                  <a:cubicBezTo>
                    <a:pt x="1469002" y="1308092"/>
                    <a:pt x="1391164" y="1365612"/>
                    <a:pt x="1333062" y="1413261"/>
                  </a:cubicBezTo>
                  <a:cubicBezTo>
                    <a:pt x="1364851" y="1467489"/>
                    <a:pt x="1493085" y="1498723"/>
                    <a:pt x="1408693" y="1598970"/>
                  </a:cubicBezTo>
                  <a:cubicBezTo>
                    <a:pt x="1335244" y="1691547"/>
                    <a:pt x="1264728" y="1419953"/>
                    <a:pt x="1187207" y="1587165"/>
                  </a:cubicBezTo>
                  <a:cubicBezTo>
                    <a:pt x="1119553" y="1728064"/>
                    <a:pt x="1481687" y="1854000"/>
                    <a:pt x="1579894" y="1575945"/>
                  </a:cubicBezTo>
                  <a:cubicBezTo>
                    <a:pt x="1690220" y="1506758"/>
                    <a:pt x="1750058" y="1342204"/>
                    <a:pt x="1574284" y="1233747"/>
                  </a:cubicBezTo>
                  <a:cubicBezTo>
                    <a:pt x="1560754" y="1125462"/>
                    <a:pt x="1459854" y="1070459"/>
                    <a:pt x="1364402" y="1066523"/>
                  </a:cubicBezTo>
                  <a:close/>
                  <a:moveTo>
                    <a:pt x="1469974" y="1960"/>
                  </a:moveTo>
                  <a:cubicBezTo>
                    <a:pt x="1572954" y="-8761"/>
                    <a:pt x="1680407" y="24207"/>
                    <a:pt x="1752086" y="107933"/>
                  </a:cubicBezTo>
                  <a:cubicBezTo>
                    <a:pt x="1542859" y="278415"/>
                    <a:pt x="1938066" y="386902"/>
                    <a:pt x="1961313" y="526387"/>
                  </a:cubicBezTo>
                  <a:cubicBezTo>
                    <a:pt x="1984560" y="665872"/>
                    <a:pt x="1943232" y="756279"/>
                    <a:pt x="1852825" y="836353"/>
                  </a:cubicBezTo>
                  <a:cubicBezTo>
                    <a:pt x="1870907" y="996502"/>
                    <a:pt x="1772750" y="1102408"/>
                    <a:pt x="1651347" y="1177316"/>
                  </a:cubicBezTo>
                  <a:cubicBezTo>
                    <a:pt x="1770167" y="1236725"/>
                    <a:pt x="1780500" y="1342631"/>
                    <a:pt x="1845076" y="1425288"/>
                  </a:cubicBezTo>
                  <a:cubicBezTo>
                    <a:pt x="1775333" y="1495031"/>
                    <a:pt x="1736587" y="1572522"/>
                    <a:pt x="1635848" y="1634516"/>
                  </a:cubicBezTo>
                  <a:cubicBezTo>
                    <a:pt x="1788248" y="1714590"/>
                    <a:pt x="1870906" y="1872157"/>
                    <a:pt x="1837326" y="1990977"/>
                  </a:cubicBezTo>
                  <a:cubicBezTo>
                    <a:pt x="2286776" y="2448176"/>
                    <a:pt x="1442120" y="2463675"/>
                    <a:pt x="1790831" y="2688400"/>
                  </a:cubicBezTo>
                  <a:cubicBezTo>
                    <a:pt x="1506695" y="2967369"/>
                    <a:pt x="1137320" y="2727146"/>
                    <a:pt x="1170899" y="2432678"/>
                  </a:cubicBezTo>
                  <a:cubicBezTo>
                    <a:pt x="1080491" y="2288027"/>
                    <a:pt x="1129571" y="2158874"/>
                    <a:pt x="1225143" y="2068468"/>
                  </a:cubicBezTo>
                  <a:cubicBezTo>
                    <a:pt x="1245808" y="1921234"/>
                    <a:pt x="1343963" y="1905736"/>
                    <a:pt x="1473116" y="1928983"/>
                  </a:cubicBezTo>
                  <a:cubicBezTo>
                    <a:pt x="1597103" y="1913484"/>
                    <a:pt x="1620350" y="2037472"/>
                    <a:pt x="1612601" y="2091716"/>
                  </a:cubicBezTo>
                  <a:cubicBezTo>
                    <a:pt x="1715651" y="2253438"/>
                    <a:pt x="1626195" y="2394535"/>
                    <a:pt x="1488614" y="2339688"/>
                  </a:cubicBezTo>
                  <a:cubicBezTo>
                    <a:pt x="1387233" y="2294028"/>
                    <a:pt x="1426796" y="2244931"/>
                    <a:pt x="1497295" y="2195834"/>
                  </a:cubicBezTo>
                  <a:cubicBezTo>
                    <a:pt x="1640684" y="2129627"/>
                    <a:pt x="1443751" y="1943102"/>
                    <a:pt x="1325882" y="2107214"/>
                  </a:cubicBezTo>
                  <a:cubicBezTo>
                    <a:pt x="1185776" y="2152097"/>
                    <a:pt x="1196924" y="2341358"/>
                    <a:pt x="1287137" y="2417180"/>
                  </a:cubicBezTo>
                  <a:cubicBezTo>
                    <a:pt x="1234058" y="2575466"/>
                    <a:pt x="1428486" y="2778438"/>
                    <a:pt x="1612601" y="2665153"/>
                  </a:cubicBezTo>
                  <a:cubicBezTo>
                    <a:pt x="1431379" y="2412985"/>
                    <a:pt x="2040804" y="2329258"/>
                    <a:pt x="1766768" y="2035839"/>
                  </a:cubicBezTo>
                  <a:cubicBezTo>
                    <a:pt x="1789277" y="1901287"/>
                    <a:pt x="1705222" y="1821738"/>
                    <a:pt x="1597103" y="1766251"/>
                  </a:cubicBezTo>
                  <a:cubicBezTo>
                    <a:pt x="1133356" y="2076507"/>
                    <a:pt x="1051186" y="1499867"/>
                    <a:pt x="752445" y="1789499"/>
                  </a:cubicBezTo>
                  <a:cubicBezTo>
                    <a:pt x="541159" y="1934072"/>
                    <a:pt x="807699" y="2209274"/>
                    <a:pt x="953923" y="2099465"/>
                  </a:cubicBezTo>
                  <a:cubicBezTo>
                    <a:pt x="991678" y="1938675"/>
                    <a:pt x="891930" y="2011641"/>
                    <a:pt x="860933" y="1967729"/>
                  </a:cubicBezTo>
                  <a:cubicBezTo>
                    <a:pt x="806942" y="1865494"/>
                    <a:pt x="1096709" y="1756385"/>
                    <a:pt x="1101157" y="2021973"/>
                  </a:cubicBezTo>
                  <a:cubicBezTo>
                    <a:pt x="1105605" y="2287561"/>
                    <a:pt x="743337" y="2211526"/>
                    <a:pt x="853184" y="2409431"/>
                  </a:cubicBezTo>
                  <a:cubicBezTo>
                    <a:pt x="877344" y="2454082"/>
                    <a:pt x="970256" y="2416228"/>
                    <a:pt x="1008167" y="2347438"/>
                  </a:cubicBezTo>
                  <a:cubicBezTo>
                    <a:pt x="1025181" y="2636137"/>
                    <a:pt x="633120" y="2584516"/>
                    <a:pt x="729198" y="2254448"/>
                  </a:cubicBezTo>
                  <a:lnTo>
                    <a:pt x="605211" y="2176956"/>
                  </a:lnTo>
                  <a:cubicBezTo>
                    <a:pt x="624963" y="2146813"/>
                    <a:pt x="624089" y="2092609"/>
                    <a:pt x="581964" y="2076217"/>
                  </a:cubicBezTo>
                  <a:cubicBezTo>
                    <a:pt x="585304" y="2211138"/>
                    <a:pt x="396140" y="2146678"/>
                    <a:pt x="426981" y="2068468"/>
                  </a:cubicBezTo>
                  <a:cubicBezTo>
                    <a:pt x="335039" y="1988432"/>
                    <a:pt x="390915" y="1911834"/>
                    <a:pt x="450228" y="1890238"/>
                  </a:cubicBezTo>
                  <a:cubicBezTo>
                    <a:pt x="468367" y="2002863"/>
                    <a:pt x="534633" y="2043298"/>
                    <a:pt x="597462" y="1959980"/>
                  </a:cubicBezTo>
                  <a:cubicBezTo>
                    <a:pt x="502996" y="1750909"/>
                    <a:pt x="828926" y="1700510"/>
                    <a:pt x="695637" y="1594023"/>
                  </a:cubicBezTo>
                  <a:cubicBezTo>
                    <a:pt x="600161" y="1508161"/>
                    <a:pt x="569999" y="1635428"/>
                    <a:pt x="574214" y="1704258"/>
                  </a:cubicBezTo>
                  <a:cubicBezTo>
                    <a:pt x="480409" y="1701616"/>
                    <a:pt x="472543" y="1423969"/>
                    <a:pt x="364987" y="1603519"/>
                  </a:cubicBezTo>
                  <a:cubicBezTo>
                    <a:pt x="467123" y="1518374"/>
                    <a:pt x="495712" y="1670697"/>
                    <a:pt x="442479" y="1719756"/>
                  </a:cubicBezTo>
                  <a:cubicBezTo>
                    <a:pt x="351433" y="1792878"/>
                    <a:pt x="256461" y="1601052"/>
                    <a:pt x="132513" y="1634516"/>
                  </a:cubicBezTo>
                  <a:cubicBezTo>
                    <a:pt x="98215" y="1534729"/>
                    <a:pt x="191107" y="1476193"/>
                    <a:pt x="256499" y="1479533"/>
                  </a:cubicBezTo>
                  <a:cubicBezTo>
                    <a:pt x="327911" y="1524222"/>
                    <a:pt x="344323" y="1479533"/>
                    <a:pt x="388235" y="1479533"/>
                  </a:cubicBezTo>
                  <a:cubicBezTo>
                    <a:pt x="482875" y="1503556"/>
                    <a:pt x="555394" y="1450245"/>
                    <a:pt x="551840" y="1400351"/>
                  </a:cubicBezTo>
                  <a:cubicBezTo>
                    <a:pt x="548286" y="1367644"/>
                    <a:pt x="465669" y="1304001"/>
                    <a:pt x="372737" y="1340048"/>
                  </a:cubicBezTo>
                  <a:cubicBezTo>
                    <a:pt x="315870" y="1236823"/>
                    <a:pt x="176503" y="1497984"/>
                    <a:pt x="140262" y="1185065"/>
                  </a:cubicBezTo>
                  <a:cubicBezTo>
                    <a:pt x="252187" y="1222860"/>
                    <a:pt x="436303" y="954707"/>
                    <a:pt x="465726" y="1154068"/>
                  </a:cubicBezTo>
                  <a:cubicBezTo>
                    <a:pt x="476835" y="1246920"/>
                    <a:pt x="412318" y="1216022"/>
                    <a:pt x="364987" y="1216061"/>
                  </a:cubicBezTo>
                  <a:cubicBezTo>
                    <a:pt x="498315" y="1348340"/>
                    <a:pt x="518202" y="1026857"/>
                    <a:pt x="582779" y="1131636"/>
                  </a:cubicBezTo>
                  <a:cubicBezTo>
                    <a:pt x="557880" y="1307749"/>
                    <a:pt x="869868" y="1243232"/>
                    <a:pt x="569962" y="986209"/>
                  </a:cubicBezTo>
                  <a:cubicBezTo>
                    <a:pt x="578487" y="865835"/>
                    <a:pt x="483886" y="700772"/>
                    <a:pt x="488974" y="913844"/>
                  </a:cubicBezTo>
                  <a:cubicBezTo>
                    <a:pt x="374640" y="957562"/>
                    <a:pt x="366871" y="777836"/>
                    <a:pt x="434730" y="735614"/>
                  </a:cubicBezTo>
                  <a:cubicBezTo>
                    <a:pt x="481225" y="572338"/>
                    <a:pt x="582720" y="635943"/>
                    <a:pt x="574214" y="751112"/>
                  </a:cubicBezTo>
                  <a:cubicBezTo>
                    <a:pt x="630963" y="743325"/>
                    <a:pt x="605211" y="694285"/>
                    <a:pt x="620709" y="665872"/>
                  </a:cubicBezTo>
                  <a:cubicBezTo>
                    <a:pt x="649142" y="590187"/>
                    <a:pt x="698201" y="603879"/>
                    <a:pt x="736947" y="572882"/>
                  </a:cubicBezTo>
                  <a:cubicBezTo>
                    <a:pt x="617660" y="317549"/>
                    <a:pt x="955573" y="155030"/>
                    <a:pt x="1008167" y="425648"/>
                  </a:cubicBezTo>
                  <a:cubicBezTo>
                    <a:pt x="1004651" y="489234"/>
                    <a:pt x="925510" y="453128"/>
                    <a:pt x="884181" y="410149"/>
                  </a:cubicBezTo>
                  <a:cubicBezTo>
                    <a:pt x="749891" y="449127"/>
                    <a:pt x="873596" y="538175"/>
                    <a:pt x="1003389" y="611394"/>
                  </a:cubicBezTo>
                  <a:cubicBezTo>
                    <a:pt x="1133182" y="684613"/>
                    <a:pt x="1165597" y="916680"/>
                    <a:pt x="961672" y="952590"/>
                  </a:cubicBezTo>
                  <a:cubicBezTo>
                    <a:pt x="847318" y="988597"/>
                    <a:pt x="812030" y="856162"/>
                    <a:pt x="876431" y="813105"/>
                  </a:cubicBezTo>
                  <a:cubicBezTo>
                    <a:pt x="1007040" y="829360"/>
                    <a:pt x="982958" y="656549"/>
                    <a:pt x="845435" y="696868"/>
                  </a:cubicBezTo>
                  <a:cubicBezTo>
                    <a:pt x="558425" y="788227"/>
                    <a:pt x="663301" y="1037714"/>
                    <a:pt x="891930" y="1115322"/>
                  </a:cubicBezTo>
                  <a:cubicBezTo>
                    <a:pt x="1059944" y="1144493"/>
                    <a:pt x="1217647" y="788654"/>
                    <a:pt x="1581604" y="1037831"/>
                  </a:cubicBezTo>
                  <a:cubicBezTo>
                    <a:pt x="1744142" y="1014467"/>
                    <a:pt x="1776052" y="894850"/>
                    <a:pt x="1759835" y="782109"/>
                  </a:cubicBezTo>
                  <a:cubicBezTo>
                    <a:pt x="2069976" y="480066"/>
                    <a:pt x="1410715" y="377405"/>
                    <a:pt x="1597103" y="154427"/>
                  </a:cubicBezTo>
                  <a:cubicBezTo>
                    <a:pt x="1483469" y="41123"/>
                    <a:pt x="1259831" y="175325"/>
                    <a:pt x="1287137" y="371404"/>
                  </a:cubicBezTo>
                  <a:cubicBezTo>
                    <a:pt x="1222697" y="464413"/>
                    <a:pt x="1141068" y="591798"/>
                    <a:pt x="1310384" y="681370"/>
                  </a:cubicBezTo>
                  <a:cubicBezTo>
                    <a:pt x="1429942" y="911630"/>
                    <a:pt x="1669816" y="650315"/>
                    <a:pt x="1473116" y="588380"/>
                  </a:cubicBezTo>
                  <a:cubicBezTo>
                    <a:pt x="1438235" y="521259"/>
                    <a:pt x="1479312" y="445282"/>
                    <a:pt x="1574729" y="469520"/>
                  </a:cubicBezTo>
                  <a:cubicBezTo>
                    <a:pt x="1670146" y="493758"/>
                    <a:pt x="1700250" y="634875"/>
                    <a:pt x="1620350" y="727865"/>
                  </a:cubicBezTo>
                  <a:cubicBezTo>
                    <a:pt x="1634022" y="798423"/>
                    <a:pt x="1582382" y="858667"/>
                    <a:pt x="1496364" y="867349"/>
                  </a:cubicBezTo>
                  <a:cubicBezTo>
                    <a:pt x="1371600" y="954920"/>
                    <a:pt x="1209024" y="887800"/>
                    <a:pt x="1228639" y="738178"/>
                  </a:cubicBezTo>
                  <a:cubicBezTo>
                    <a:pt x="1067596" y="658899"/>
                    <a:pt x="1105934" y="479930"/>
                    <a:pt x="1178648" y="386902"/>
                  </a:cubicBezTo>
                  <a:cubicBezTo>
                    <a:pt x="1139126" y="159052"/>
                    <a:pt x="1298339" y="19828"/>
                    <a:pt x="1469974" y="1960"/>
                  </a:cubicBezTo>
                  <a:close/>
                </a:path>
              </a:pathLst>
            </a:custGeom>
            <a:solidFill>
              <a:srgbClr val="EAE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264622" y="1510682"/>
            <a:ext cx="5544616" cy="400110"/>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一、对社会治理与政治体制的深远影响。</a:t>
            </a:r>
          </a:p>
        </p:txBody>
      </p:sp>
      <p:sp>
        <p:nvSpPr>
          <p:cNvPr id="12" name="文本框 11"/>
          <p:cNvSpPr txBox="1"/>
          <p:nvPr/>
        </p:nvSpPr>
        <p:spPr>
          <a:xfrm>
            <a:off x="263352" y="2856007"/>
            <a:ext cx="5544616" cy="400110"/>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二、政治体制改革与决策效率的提升</a:t>
            </a:r>
          </a:p>
        </p:txBody>
      </p:sp>
      <p:sp>
        <p:nvSpPr>
          <p:cNvPr id="16" name="文本框 15"/>
          <p:cNvSpPr txBox="1"/>
          <p:nvPr/>
        </p:nvSpPr>
        <p:spPr>
          <a:xfrm>
            <a:off x="263352" y="1910792"/>
            <a:ext cx="7200800" cy="830997"/>
          </a:xfrm>
          <a:prstGeom prst="rect">
            <a:avLst/>
          </a:prstGeom>
          <a:noFill/>
        </p:spPr>
        <p:txBody>
          <a:bodyPr wrap="square">
            <a:spAutoFit/>
          </a:bodyPr>
          <a:lstStyle/>
          <a:p>
            <a:pPr indent="540000"/>
            <a:r>
              <a:rPr lang="zh-CN" altLang="en-US" sz="1600" dirty="0"/>
              <a:t>会议强调，要提升社会治理效能，推动法治化进程。中国将进一步推进法治建设，完善社会治理体系，提高社会治理能力，确保社会稳定和谐。通过法治手段，规范社会行为，保障公民权利，维护社会公平正义。</a:t>
            </a:r>
          </a:p>
        </p:txBody>
      </p:sp>
      <p:sp>
        <p:nvSpPr>
          <p:cNvPr id="18" name="文本框 17"/>
          <p:cNvSpPr txBox="1"/>
          <p:nvPr/>
        </p:nvSpPr>
        <p:spPr>
          <a:xfrm>
            <a:off x="119336" y="3256117"/>
            <a:ext cx="7199652" cy="830997"/>
          </a:xfrm>
          <a:prstGeom prst="rect">
            <a:avLst/>
          </a:prstGeom>
          <a:noFill/>
        </p:spPr>
        <p:txBody>
          <a:bodyPr wrap="square">
            <a:spAutoFit/>
          </a:bodyPr>
          <a:lstStyle/>
          <a:p>
            <a:pPr indent="540000"/>
            <a:r>
              <a:rPr lang="zh-CN" altLang="en-US" sz="1600" dirty="0"/>
              <a:t>会议提出，要深化政治体制改革，完善决策机制，提高决策效率。这要求中国在政治体制上进一步优化，通过改革，提高政府的决策能力和执行能力，确保政策的有效实施，提升国家治理体系和治理能力现代化水平。</a:t>
            </a:r>
          </a:p>
        </p:txBody>
      </p:sp>
      <p:pic>
        <p:nvPicPr>
          <p:cNvPr id="22" name="图片 21"/>
          <p:cNvPicPr>
            <a:picLocks noChangeAspect="1"/>
          </p:cNvPicPr>
          <p:nvPr/>
        </p:nvPicPr>
        <p:blipFill>
          <a:blip r:embed="rId3"/>
          <a:stretch>
            <a:fillRect/>
          </a:stretch>
        </p:blipFill>
        <p:spPr>
          <a:xfrm>
            <a:off x="7597048" y="1510681"/>
            <a:ext cx="4330452" cy="4931253"/>
          </a:xfrm>
          <a:prstGeom prst="rect">
            <a:avLst/>
          </a:prstGeom>
        </p:spPr>
      </p:pic>
      <p:sp>
        <p:nvSpPr>
          <p:cNvPr id="2" name="文本框 1">
            <a:extLst>
              <a:ext uri="{FF2B5EF4-FFF2-40B4-BE49-F238E27FC236}">
                <a16:creationId xmlns:a16="http://schemas.microsoft.com/office/drawing/2014/main" id="{C72EB164-A791-C2E3-41CE-FA63960AE048}"/>
              </a:ext>
            </a:extLst>
          </p:cNvPr>
          <p:cNvSpPr txBox="1"/>
          <p:nvPr/>
        </p:nvSpPr>
        <p:spPr>
          <a:xfrm>
            <a:off x="263352" y="4200536"/>
            <a:ext cx="5544616" cy="400110"/>
          </a:xfrm>
          <a:prstGeom prst="rect">
            <a:avLst/>
          </a:prstGeom>
          <a:noFill/>
        </p:spPr>
        <p:txBody>
          <a:bodyPr wrap="square">
            <a:spAutoFit/>
          </a:bodyPr>
          <a:lstStyle/>
          <a:p>
            <a:r>
              <a:rPr lang="zh-CN" altLang="en-US" sz="2000" dirty="0">
                <a:latin typeface="楷体" panose="02010609060101010101" pitchFamily="49" charset="-122"/>
                <a:ea typeface="楷体" panose="02010609060101010101" pitchFamily="49" charset="-122"/>
              </a:rPr>
              <a:t>三、强化党的领导核心作用与现代化管理</a:t>
            </a:r>
          </a:p>
        </p:txBody>
      </p:sp>
      <p:sp>
        <p:nvSpPr>
          <p:cNvPr id="10" name="文本框 9">
            <a:extLst>
              <a:ext uri="{FF2B5EF4-FFF2-40B4-BE49-F238E27FC236}">
                <a16:creationId xmlns:a16="http://schemas.microsoft.com/office/drawing/2014/main" id="{2E76D1CC-5FAD-4F15-6BA1-F84B9E27373C}"/>
              </a:ext>
            </a:extLst>
          </p:cNvPr>
          <p:cNvSpPr txBox="1"/>
          <p:nvPr/>
        </p:nvSpPr>
        <p:spPr>
          <a:xfrm>
            <a:off x="119336" y="4600646"/>
            <a:ext cx="7199652" cy="1077218"/>
          </a:xfrm>
          <a:prstGeom prst="rect">
            <a:avLst/>
          </a:prstGeom>
          <a:noFill/>
        </p:spPr>
        <p:txBody>
          <a:bodyPr wrap="square">
            <a:spAutoFit/>
          </a:bodyPr>
          <a:lstStyle/>
          <a:p>
            <a:pPr indent="540000"/>
            <a:r>
              <a:rPr lang="zh-CN" altLang="en-US" sz="1600" dirty="0"/>
              <a:t>会议强调，要坚持党的全面领导，加强党的建设，确保党始终成为中国特色社会主义事业的坚强领导核心。中国将进一步强化党的领导，通过加强党的建设，提高党的执政能力和领导水平，确保党和国家事业始终沿着正确方向前进。</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A4OWM3NmY2NGFlNmM2YTdmOTA2MjNhMmRjMmZhM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2075</Words>
  <Application>Microsoft Office PowerPoint</Application>
  <PresentationFormat>宽屏</PresentationFormat>
  <Paragraphs>78</Paragraphs>
  <Slides>22</Slides>
  <Notes>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22</vt:i4>
      </vt:variant>
    </vt:vector>
  </HeadingPairs>
  <TitlesOfParts>
    <vt:vector size="32" baseType="lpstr">
      <vt:lpstr>等线</vt:lpstr>
      <vt:lpstr>华文行楷</vt:lpstr>
      <vt:lpstr>楷体</vt:lpstr>
      <vt:lpstr>宋体</vt:lpstr>
      <vt:lpstr>微软雅黑</vt:lpstr>
      <vt:lpstr>Arial</vt:lpstr>
      <vt:lpstr>Calibri</vt:lpstr>
      <vt:lpstr>Calibri Light</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Unique Belief</cp:lastModifiedBy>
  <cp:revision>337</cp:revision>
  <dcterms:created xsi:type="dcterms:W3CDTF">1900-01-01T00:00:00Z</dcterms:created>
  <dcterms:modified xsi:type="dcterms:W3CDTF">2024-12-23T05:35:42Z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407821D433224830ABD7227CC3A3A82E</vt:lpwstr>
  </property>
  <property fmtid="{D5CDD505-2E9C-101B-9397-08002B2CF9AE}" pid="3" name="KSOProductBuildVer">
    <vt:lpwstr>2052-12.1.0.16729</vt:lpwstr>
  </property>
</Properties>
</file>